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21" r:id="rId63"/>
    <p:sldId id="322" r:id="rId64"/>
    <p:sldId id="323" r:id="rId65"/>
    <p:sldId id="324" r:id="rId66"/>
    <p:sldId id="325" r:id="rId67"/>
    <p:sldId id="326" r:id="rId68"/>
    <p:sldId id="327" r:id="rId69"/>
    <p:sldId id="328" r:id="rId70"/>
    <p:sldId id="329" r:id="rId71"/>
    <p:sldId id="330" r:id="rId72"/>
    <p:sldId id="331" r:id="rId73"/>
    <p:sldId id="332" r:id="rId74"/>
    <p:sldId id="333" r:id="rId75"/>
    <p:sldId id="334" r:id="rId76"/>
    <p:sldId id="335" r:id="rId7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p:scale>
          <a:sx n="80" d="100"/>
          <a:sy n="80" d="100"/>
        </p:scale>
        <p:origin x="-1086" y="54"/>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D3192F5B-46A0-40DF-B098-7A0075467873}" type="datetimeFigureOut">
              <a:rPr lang="en-US" smtClean="0"/>
              <a:pPr/>
              <a:t>11/11/2017</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E74DC295-1551-4AB3-A5E2-B86A7CFB0249}"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3192F5B-46A0-40DF-B098-7A0075467873}" type="datetimeFigureOut">
              <a:rPr lang="en-US" smtClean="0"/>
              <a:pPr/>
              <a:t>11/11/2017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4DC295-1551-4AB3-A5E2-B86A7CFB024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3192F5B-46A0-40DF-B098-7A0075467873}" type="datetimeFigureOut">
              <a:rPr lang="en-US" smtClean="0"/>
              <a:pPr/>
              <a:t>11/11/2017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4DC295-1551-4AB3-A5E2-B86A7CFB024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3192F5B-46A0-40DF-B098-7A0075467873}" type="datetimeFigureOut">
              <a:rPr lang="en-US" smtClean="0"/>
              <a:pPr/>
              <a:t>11/11/2017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4DC295-1551-4AB3-A5E2-B86A7CFB024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D3192F5B-46A0-40DF-B098-7A0075467873}" type="datetimeFigureOut">
              <a:rPr lang="en-US" smtClean="0"/>
              <a:pPr/>
              <a:t>11/11/2017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4DC295-1551-4AB3-A5E2-B86A7CFB0249}"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3192F5B-46A0-40DF-B098-7A0075467873}" type="datetimeFigureOut">
              <a:rPr lang="en-US" smtClean="0"/>
              <a:pPr/>
              <a:t>11/11/2017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4DC295-1551-4AB3-A5E2-B86A7CFB024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D3192F5B-46A0-40DF-B098-7A0075467873}" type="datetimeFigureOut">
              <a:rPr lang="en-US" smtClean="0"/>
              <a:pPr/>
              <a:t>11/11/2017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4DC295-1551-4AB3-A5E2-B86A7CFB024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D3192F5B-46A0-40DF-B098-7A0075467873}" type="datetimeFigureOut">
              <a:rPr lang="en-US" smtClean="0"/>
              <a:pPr/>
              <a:t>11/11/2017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4DC295-1551-4AB3-A5E2-B86A7CFB024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192F5B-46A0-40DF-B098-7A0075467873}" type="datetimeFigureOut">
              <a:rPr lang="en-US" smtClean="0"/>
              <a:pPr/>
              <a:t>11/11/2017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74DC295-1551-4AB3-A5E2-B86A7CFB024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3192F5B-46A0-40DF-B098-7A0075467873}" type="datetimeFigureOut">
              <a:rPr lang="en-US" smtClean="0"/>
              <a:pPr/>
              <a:t>11/11/2017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4DC295-1551-4AB3-A5E2-B86A7CFB024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D3192F5B-46A0-40DF-B098-7A0075467873}" type="datetimeFigureOut">
              <a:rPr lang="en-US" smtClean="0"/>
              <a:pPr/>
              <a:t>11/11/2017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E74DC295-1551-4AB3-A5E2-B86A7CFB0249}"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D3192F5B-46A0-40DF-B098-7A0075467873}" type="datetimeFigureOut">
              <a:rPr lang="en-US" smtClean="0"/>
              <a:pPr/>
              <a:t>11/11/2017</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E74DC295-1551-4AB3-A5E2-B86A7CFB0249}"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Clipping and 3D object representation Concepts</a:t>
            </a:r>
            <a:endParaRPr lang="en-US" dirty="0"/>
          </a:p>
        </p:txBody>
      </p:sp>
      <p:sp>
        <p:nvSpPr>
          <p:cNvPr id="3" name="Subtitle 2"/>
          <p:cNvSpPr>
            <a:spLocks noGrp="1"/>
          </p:cNvSpPr>
          <p:nvPr>
            <p:ph type="subTitle" idx="1"/>
          </p:nvPr>
        </p:nvSpPr>
        <p:spPr/>
        <p:txBody>
          <a:bodyPr/>
          <a:lstStyle/>
          <a:p>
            <a:pPr algn="r"/>
            <a:r>
              <a:rPr lang="en-US" dirty="0" smtClean="0"/>
              <a:t>Unit 2</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5181600"/>
          </a:xfrm>
        </p:spPr>
        <p:txBody>
          <a:bodyPr/>
          <a:lstStyle/>
          <a:p>
            <a:r>
              <a:rPr lang="en-US" dirty="0" smtClean="0"/>
              <a:t>If a coordinate position is at the center of the viewing window, it will be displayed at the center of the viewport.</a:t>
            </a:r>
          </a:p>
          <a:p>
            <a:r>
              <a:rPr lang="en-US" dirty="0" smtClean="0"/>
              <a:t>Following figure illustrates the window-to-viewport mapping.</a:t>
            </a:r>
          </a:p>
          <a:p>
            <a:endParaRPr lang="en-US" dirty="0"/>
          </a:p>
        </p:txBody>
      </p:sp>
      <p:pic>
        <p:nvPicPr>
          <p:cNvPr id="4" name="Picture 3" descr="im4.JPG"/>
          <p:cNvPicPr>
            <a:picLocks noChangeAspect="1"/>
          </p:cNvPicPr>
          <p:nvPr/>
        </p:nvPicPr>
        <p:blipFill>
          <a:blip r:embed="rId2" cstate="print"/>
          <a:stretch>
            <a:fillRect/>
          </a:stretch>
        </p:blipFill>
        <p:spPr>
          <a:xfrm>
            <a:off x="838200" y="3486150"/>
            <a:ext cx="7162800" cy="283845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5638800"/>
          </a:xfrm>
        </p:spPr>
        <p:txBody>
          <a:bodyPr/>
          <a:lstStyle/>
          <a:p>
            <a:r>
              <a:rPr lang="en-US" dirty="0" smtClean="0"/>
              <a:t>To maintain the same relative placement in the viewport as in the window, we require that,</a:t>
            </a:r>
          </a:p>
          <a:p>
            <a:endParaRPr lang="en-US" dirty="0"/>
          </a:p>
        </p:txBody>
      </p:sp>
      <p:pic>
        <p:nvPicPr>
          <p:cNvPr id="4" name="Picture 3" descr="im5.JPG"/>
          <p:cNvPicPr>
            <a:picLocks noChangeAspect="1"/>
          </p:cNvPicPr>
          <p:nvPr/>
        </p:nvPicPr>
        <p:blipFill>
          <a:blip r:embed="rId2" cstate="print"/>
          <a:stretch>
            <a:fillRect/>
          </a:stretch>
        </p:blipFill>
        <p:spPr>
          <a:xfrm>
            <a:off x="609600" y="1571625"/>
            <a:ext cx="7696199" cy="505777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791200"/>
          </a:xfrm>
        </p:spPr>
        <p:txBody>
          <a:bodyPr>
            <a:normAutofit fontScale="92500" lnSpcReduction="10000"/>
          </a:bodyPr>
          <a:lstStyle/>
          <a:p>
            <a:pPr algn="just"/>
            <a:r>
              <a:rPr lang="en-US" dirty="0" smtClean="0"/>
              <a:t>Relative proportions of objects are maintained if the scaling factors are the same (</a:t>
            </a:r>
            <a:r>
              <a:rPr lang="en-US" dirty="0" err="1" smtClean="0"/>
              <a:t>sx</a:t>
            </a:r>
            <a:r>
              <a:rPr lang="en-US" dirty="0" smtClean="0"/>
              <a:t> = </a:t>
            </a:r>
            <a:r>
              <a:rPr lang="en-US" dirty="0" err="1" smtClean="0"/>
              <a:t>sy</a:t>
            </a:r>
            <a:r>
              <a:rPr lang="en-US" dirty="0" smtClean="0"/>
              <a:t>).</a:t>
            </a:r>
          </a:p>
          <a:p>
            <a:pPr algn="just"/>
            <a:r>
              <a:rPr lang="en-US" dirty="0" smtClean="0"/>
              <a:t>Otherwise, world objects will be stretched or contracted in either the x or y direction when displayed on the output device.</a:t>
            </a:r>
          </a:p>
          <a:p>
            <a:pPr algn="just"/>
            <a:r>
              <a:rPr lang="en-US" dirty="0" smtClean="0"/>
              <a:t>From normalized coordinates, object descriptions are mapped to the various display devices.</a:t>
            </a:r>
          </a:p>
          <a:p>
            <a:pPr algn="just"/>
            <a:r>
              <a:rPr lang="en-US" dirty="0" smtClean="0"/>
              <a:t>Any number of output devices can be open in a particular application, and another window-to-viewport transformation can be performed for each open output device. This mapping is called the workstation transformation.</a:t>
            </a:r>
          </a:p>
          <a:p>
            <a:pPr algn="just"/>
            <a:r>
              <a:rPr lang="en-US" dirty="0" smtClean="0"/>
              <a:t>Workstation transformation is accomplished by selecting a window area in normalized space and a viewport area in the coordinates of the display device.</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im6.JPG"/>
          <p:cNvPicPr>
            <a:picLocks noGrp="1" noChangeAspect="1"/>
          </p:cNvPicPr>
          <p:nvPr>
            <p:ph idx="1"/>
          </p:nvPr>
        </p:nvPicPr>
        <p:blipFill>
          <a:blip r:embed="rId2" cstate="print"/>
          <a:stretch>
            <a:fillRect/>
          </a:stretch>
        </p:blipFill>
        <p:spPr>
          <a:xfrm>
            <a:off x="762000" y="838201"/>
            <a:ext cx="7543800" cy="5486400"/>
          </a:xfr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smtClean="0"/>
              <a:t>Clipping Operations</a:t>
            </a:r>
            <a:endParaRPr lang="en-US" dirty="0"/>
          </a:p>
        </p:txBody>
      </p:sp>
      <p:sp>
        <p:nvSpPr>
          <p:cNvPr id="3" name="Content Placeholder 2"/>
          <p:cNvSpPr>
            <a:spLocks noGrp="1"/>
          </p:cNvSpPr>
          <p:nvPr>
            <p:ph idx="1"/>
          </p:nvPr>
        </p:nvSpPr>
        <p:spPr>
          <a:xfrm>
            <a:off x="457200" y="1524000"/>
            <a:ext cx="8229600" cy="4800600"/>
          </a:xfrm>
        </p:spPr>
        <p:txBody>
          <a:bodyPr>
            <a:normAutofit fontScale="92500" lnSpcReduction="20000"/>
          </a:bodyPr>
          <a:lstStyle/>
          <a:p>
            <a:r>
              <a:rPr lang="en-US" dirty="0" smtClean="0"/>
              <a:t>Any procedure that identifies those portions of a picture that are either inside or outside of a specified region of space is referred to as a clipping algorithm, or simply clipping.</a:t>
            </a:r>
          </a:p>
          <a:p>
            <a:r>
              <a:rPr lang="en-US" dirty="0" smtClean="0"/>
              <a:t>The region against which an object is to clipped is called a clip window.</a:t>
            </a:r>
          </a:p>
          <a:p>
            <a:r>
              <a:rPr lang="en-US" dirty="0" smtClean="0"/>
              <a:t>The clipping operation can be performed on different objects. Thus it can be divided as :</a:t>
            </a:r>
          </a:p>
          <a:p>
            <a:pPr marL="514350" indent="-514350">
              <a:buFont typeface="+mj-lt"/>
              <a:buAutoNum type="arabicPeriod"/>
            </a:pPr>
            <a:r>
              <a:rPr lang="en-US" dirty="0" smtClean="0"/>
              <a:t>Point Clipping</a:t>
            </a:r>
          </a:p>
          <a:p>
            <a:pPr marL="514350" indent="-514350">
              <a:buFont typeface="+mj-lt"/>
              <a:buAutoNum type="arabicPeriod"/>
            </a:pPr>
            <a:r>
              <a:rPr lang="en-US" dirty="0" smtClean="0"/>
              <a:t>Line Clipping</a:t>
            </a:r>
          </a:p>
          <a:p>
            <a:pPr marL="514350" indent="-514350">
              <a:buFont typeface="+mj-lt"/>
              <a:buAutoNum type="arabicPeriod"/>
            </a:pPr>
            <a:r>
              <a:rPr lang="en-US" dirty="0" smtClean="0"/>
              <a:t>Area (Polygon) Clipping</a:t>
            </a:r>
          </a:p>
          <a:p>
            <a:pPr marL="514350" indent="-514350">
              <a:buFont typeface="+mj-lt"/>
              <a:buAutoNum type="arabicPeriod"/>
            </a:pPr>
            <a:r>
              <a:rPr lang="en-US" dirty="0" smtClean="0"/>
              <a:t>Text Clipping</a:t>
            </a:r>
          </a:p>
          <a:p>
            <a:pPr marL="514350" indent="-514350">
              <a:buFont typeface="+mj-lt"/>
              <a:buAutoNum type="arabicPeriod"/>
            </a:pPr>
            <a:r>
              <a:rPr lang="en-US" dirty="0" smtClean="0"/>
              <a:t>Curve Clipping</a:t>
            </a:r>
          </a:p>
          <a:p>
            <a:endParaRPr lang="en-US" dirty="0" smtClean="0"/>
          </a:p>
          <a:p>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972312"/>
          </a:xfrm>
        </p:spPr>
        <p:txBody>
          <a:bodyPr/>
          <a:lstStyle/>
          <a:p>
            <a:r>
              <a:rPr lang="en-US" dirty="0" smtClean="0"/>
              <a:t>Point Clipping</a:t>
            </a:r>
            <a:endParaRPr lang="en-US" dirty="0"/>
          </a:p>
        </p:txBody>
      </p:sp>
      <p:sp>
        <p:nvSpPr>
          <p:cNvPr id="3" name="Content Placeholder 2"/>
          <p:cNvSpPr>
            <a:spLocks noGrp="1"/>
          </p:cNvSpPr>
          <p:nvPr>
            <p:ph idx="1"/>
          </p:nvPr>
        </p:nvSpPr>
        <p:spPr/>
        <p:txBody>
          <a:bodyPr/>
          <a:lstStyle/>
          <a:p>
            <a:pPr algn="just"/>
            <a:r>
              <a:rPr lang="en-US" sz="2400" dirty="0" smtClean="0"/>
              <a:t>Assuming that the clip window is a rectangle in standard position, we save a point P=(</a:t>
            </a:r>
            <a:r>
              <a:rPr lang="en-US" sz="2400" dirty="0" err="1" smtClean="0"/>
              <a:t>x,y</a:t>
            </a:r>
            <a:r>
              <a:rPr lang="en-US" sz="2400" dirty="0" smtClean="0"/>
              <a:t>) for display if the following inequalities are satisfied:</a:t>
            </a:r>
          </a:p>
          <a:p>
            <a:pPr algn="just">
              <a:buNone/>
            </a:pPr>
            <a:r>
              <a:rPr lang="en-US" sz="2400" b="1" dirty="0" smtClean="0"/>
              <a:t>                     </a:t>
            </a:r>
            <a:r>
              <a:rPr lang="en-US" sz="2400" b="1" dirty="0" err="1" smtClean="0"/>
              <a:t>XWmin</a:t>
            </a:r>
            <a:r>
              <a:rPr lang="en-US" sz="2400" b="1" dirty="0" smtClean="0"/>
              <a:t> &lt;= X &lt;= </a:t>
            </a:r>
            <a:r>
              <a:rPr lang="en-US" sz="2400" b="1" dirty="0" err="1" smtClean="0"/>
              <a:t>XWmax</a:t>
            </a:r>
            <a:endParaRPr lang="en-US" sz="2400" b="1" dirty="0" smtClean="0"/>
          </a:p>
          <a:p>
            <a:pPr algn="just">
              <a:buNone/>
            </a:pPr>
            <a:r>
              <a:rPr lang="en-US" sz="2400" b="1" dirty="0" smtClean="0"/>
              <a:t>                     </a:t>
            </a:r>
            <a:r>
              <a:rPr lang="en-US" sz="2400" b="1" dirty="0" err="1" smtClean="0"/>
              <a:t>YWmin</a:t>
            </a:r>
            <a:r>
              <a:rPr lang="en-US" sz="2400" b="1" dirty="0" smtClean="0"/>
              <a:t> &lt;= Y &lt;= </a:t>
            </a:r>
            <a:r>
              <a:rPr lang="en-US" sz="2400" b="1" dirty="0" err="1" smtClean="0"/>
              <a:t>Ywmax</a:t>
            </a:r>
            <a:endParaRPr lang="en-US" sz="2400" b="1" dirty="0" smtClean="0"/>
          </a:p>
          <a:p>
            <a:pPr algn="just"/>
            <a:r>
              <a:rPr lang="en-US" sz="2400" dirty="0" smtClean="0"/>
              <a:t>where the edges of clip window are (</a:t>
            </a:r>
            <a:r>
              <a:rPr lang="en-US" sz="2400" b="1" dirty="0" err="1" smtClean="0"/>
              <a:t>XWmin</a:t>
            </a:r>
            <a:r>
              <a:rPr lang="en-US" sz="2400" b="1" dirty="0" smtClean="0"/>
              <a:t> , </a:t>
            </a:r>
            <a:r>
              <a:rPr lang="en-US" sz="2400" b="1" dirty="0" err="1" smtClean="0"/>
              <a:t>XWmax</a:t>
            </a:r>
            <a:r>
              <a:rPr lang="en-US" sz="2400" b="1" dirty="0" smtClean="0"/>
              <a:t> , </a:t>
            </a:r>
            <a:r>
              <a:rPr lang="en-US" sz="2400" b="1" dirty="0" err="1" smtClean="0"/>
              <a:t>YWmin</a:t>
            </a:r>
            <a:r>
              <a:rPr lang="en-US" sz="2400" b="1" dirty="0" smtClean="0"/>
              <a:t>, </a:t>
            </a:r>
            <a:r>
              <a:rPr lang="en-US" sz="2400" b="1" dirty="0" err="1" smtClean="0"/>
              <a:t>Ywmax</a:t>
            </a:r>
            <a:r>
              <a:rPr lang="en-US" sz="2400" b="1" dirty="0" smtClean="0"/>
              <a:t>)</a:t>
            </a:r>
            <a:endParaRPr lang="en-US" sz="2400" dirty="0" smtClean="0"/>
          </a:p>
          <a:p>
            <a:pPr algn="just"/>
            <a:r>
              <a:rPr lang="en-US" sz="2400" dirty="0" smtClean="0"/>
              <a:t>If any of the above equation is not satisfied then the point is clipped (not saved) </a:t>
            </a:r>
          </a:p>
          <a:p>
            <a:endParaRPr lang="en-US" b="1" dirty="0" smtClean="0"/>
          </a:p>
          <a:p>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96112"/>
          </a:xfrm>
        </p:spPr>
        <p:txBody>
          <a:bodyPr/>
          <a:lstStyle/>
          <a:p>
            <a:r>
              <a:rPr lang="en-US" dirty="0" smtClean="0"/>
              <a:t>Line Clipping</a:t>
            </a:r>
            <a:endParaRPr lang="en-US" dirty="0"/>
          </a:p>
        </p:txBody>
      </p:sp>
      <p:pic>
        <p:nvPicPr>
          <p:cNvPr id="4" name="Content Placeholder 3" descr="im7.JPG"/>
          <p:cNvPicPr>
            <a:picLocks noGrp="1" noChangeAspect="1"/>
          </p:cNvPicPr>
          <p:nvPr>
            <p:ph idx="1"/>
          </p:nvPr>
        </p:nvPicPr>
        <p:blipFill>
          <a:blip r:embed="rId2" cstate="print"/>
          <a:stretch>
            <a:fillRect/>
          </a:stretch>
        </p:blipFill>
        <p:spPr>
          <a:xfrm>
            <a:off x="685800" y="1981200"/>
            <a:ext cx="7619999" cy="4267200"/>
          </a:xfr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5638800"/>
          </a:xfrm>
        </p:spPr>
        <p:txBody>
          <a:bodyPr/>
          <a:lstStyle/>
          <a:p>
            <a:pPr algn="just"/>
            <a:r>
              <a:rPr lang="en-US" dirty="0" smtClean="0"/>
              <a:t>Figure illustrates possible relationships between line positions and a standard rectangular clipping region.</a:t>
            </a:r>
          </a:p>
          <a:p>
            <a:pPr algn="just"/>
            <a:r>
              <a:rPr lang="en-US" dirty="0" smtClean="0"/>
              <a:t>A line-clipping procedure involves several parts.</a:t>
            </a:r>
          </a:p>
          <a:p>
            <a:pPr algn="just"/>
            <a:r>
              <a:rPr lang="en-US" dirty="0" smtClean="0"/>
              <a:t>First, we can test a given line segment to determine whether it lies completely inside the clipping window.</a:t>
            </a:r>
          </a:p>
          <a:p>
            <a:pPr algn="just"/>
            <a:r>
              <a:rPr lang="en-US" dirty="0" smtClean="0"/>
              <a:t>If it does not, we try to determine whether it lies completely outside the window.</a:t>
            </a:r>
          </a:p>
          <a:p>
            <a:pPr algn="just"/>
            <a:r>
              <a:rPr lang="en-US" dirty="0" smtClean="0"/>
              <a:t>Finally, if we cannot identify a line as completely inside or completely outside, we must perform intersection calculations with one or more clipping boundaries.</a:t>
            </a:r>
          </a:p>
          <a:p>
            <a:pPr algn="just"/>
            <a:r>
              <a:rPr lang="en-US" dirty="0" smtClean="0"/>
              <a:t>A line with both endpoints inside all clipping boundaries, such as the line from P1 to P2 is saved.</a:t>
            </a:r>
          </a:p>
          <a:p>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5638800"/>
          </a:xfrm>
        </p:spPr>
        <p:txBody>
          <a:bodyPr/>
          <a:lstStyle/>
          <a:p>
            <a:pPr algn="just"/>
            <a:r>
              <a:rPr lang="en-US" dirty="0" smtClean="0"/>
              <a:t>For the line with end points </a:t>
            </a:r>
            <a:r>
              <a:rPr lang="en-US" b="1" dirty="0" smtClean="0"/>
              <a:t>( X1, Y1 )</a:t>
            </a:r>
            <a:r>
              <a:rPr lang="en-US" dirty="0" smtClean="0"/>
              <a:t> &amp; </a:t>
            </a:r>
            <a:r>
              <a:rPr lang="en-US" b="1" dirty="0" smtClean="0"/>
              <a:t>( X2 , Y2 ) </a:t>
            </a:r>
            <a:r>
              <a:rPr lang="en-US" dirty="0" smtClean="0"/>
              <a:t>and one or both endpoints outside the clipping rectangle, the following parametric representation can be used;</a:t>
            </a:r>
          </a:p>
          <a:p>
            <a:pPr algn="just">
              <a:buNone/>
            </a:pPr>
            <a:r>
              <a:rPr lang="en-US" b="1" dirty="0" smtClean="0"/>
              <a:t>   </a:t>
            </a:r>
            <a:r>
              <a:rPr lang="en-US" dirty="0" smtClean="0"/>
              <a:t>                      X = X1 + u (X2 – X1) </a:t>
            </a:r>
          </a:p>
          <a:p>
            <a:pPr algn="just">
              <a:buNone/>
            </a:pPr>
            <a:r>
              <a:rPr lang="en-US" dirty="0" smtClean="0"/>
              <a:t>                         Y = Y1 + u (Y2 - Y1)</a:t>
            </a:r>
          </a:p>
          <a:p>
            <a:pPr algn="just">
              <a:buNone/>
            </a:pPr>
            <a:r>
              <a:rPr lang="en-US" dirty="0" smtClean="0"/>
              <a:t>                                     0&lt;= u &lt;= 1</a:t>
            </a:r>
          </a:p>
          <a:p>
            <a:pPr algn="just"/>
            <a:r>
              <a:rPr lang="en-US" dirty="0" smtClean="0"/>
              <a:t>If the value of u for an intersection with a rectangle boundary edge is outside the range 0 to 1, the line does not enter the interior of the window at that boundary.</a:t>
            </a:r>
          </a:p>
          <a:p>
            <a:pPr algn="just"/>
            <a:r>
              <a:rPr lang="en-US" dirty="0" smtClean="0"/>
              <a:t>If the value of u is within the range of 0 to 1 then, it crosses the clipping area.</a:t>
            </a:r>
          </a:p>
          <a:p>
            <a:pPr>
              <a:buNone/>
            </a:pP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96112"/>
          </a:xfrm>
        </p:spPr>
        <p:txBody>
          <a:bodyPr/>
          <a:lstStyle/>
          <a:p>
            <a:r>
              <a:rPr lang="en-US" dirty="0" smtClean="0"/>
              <a:t>Cohen-Sutherland Line Clipping</a:t>
            </a:r>
            <a:endParaRPr lang="en-US" dirty="0"/>
          </a:p>
        </p:txBody>
      </p:sp>
      <p:sp>
        <p:nvSpPr>
          <p:cNvPr id="3" name="Content Placeholder 2"/>
          <p:cNvSpPr>
            <a:spLocks noGrp="1"/>
          </p:cNvSpPr>
          <p:nvPr>
            <p:ph idx="1"/>
          </p:nvPr>
        </p:nvSpPr>
        <p:spPr>
          <a:xfrm>
            <a:off x="457200" y="1828800"/>
            <a:ext cx="8229600" cy="4495800"/>
          </a:xfrm>
        </p:spPr>
        <p:txBody>
          <a:bodyPr>
            <a:normAutofit fontScale="92500"/>
          </a:bodyPr>
          <a:lstStyle/>
          <a:p>
            <a:pPr algn="just"/>
            <a:r>
              <a:rPr lang="en-US" dirty="0" smtClean="0"/>
              <a:t>This is one of the oldest and most popular line-clipping procedures.</a:t>
            </a:r>
          </a:p>
          <a:p>
            <a:pPr algn="just"/>
            <a:r>
              <a:rPr lang="en-US" dirty="0" smtClean="0"/>
              <a:t>Every line end-point in a picture is assigned a four-digit binary code, called a region code, that identifies the location of the point relative to the boundaries of the clipping rectangle.</a:t>
            </a:r>
          </a:p>
          <a:p>
            <a:pPr algn="just"/>
            <a:r>
              <a:rPr lang="en-US" dirty="0" smtClean="0"/>
              <a:t>Regions are setup in reference to the boundaries as shown in following figure.</a:t>
            </a:r>
          </a:p>
          <a:p>
            <a:pPr algn="just"/>
            <a:r>
              <a:rPr lang="en-US" dirty="0" smtClean="0"/>
              <a:t>Each bit position in the region code is used to indicate one of the four relative coordinate positions of the point with respect to the clip window: to the left, right, top, or bottom.</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Viewing Pipeline</a:t>
            </a:r>
            <a:endParaRPr lang="en-US" dirty="0"/>
          </a:p>
        </p:txBody>
      </p:sp>
      <p:sp>
        <p:nvSpPr>
          <p:cNvPr id="3" name="Content Placeholder 2"/>
          <p:cNvSpPr>
            <a:spLocks noGrp="1"/>
          </p:cNvSpPr>
          <p:nvPr>
            <p:ph idx="1"/>
          </p:nvPr>
        </p:nvSpPr>
        <p:spPr/>
        <p:txBody>
          <a:bodyPr/>
          <a:lstStyle/>
          <a:p>
            <a:pPr algn="just"/>
            <a:r>
              <a:rPr lang="en-US" dirty="0" smtClean="0"/>
              <a:t>A world-coordinate area selected for display is called a </a:t>
            </a:r>
            <a:r>
              <a:rPr lang="en-US" b="1" i="1" dirty="0" smtClean="0"/>
              <a:t>window</a:t>
            </a:r>
            <a:r>
              <a:rPr lang="en-US" dirty="0" smtClean="0"/>
              <a:t>.</a:t>
            </a:r>
          </a:p>
          <a:p>
            <a:pPr algn="just"/>
            <a:r>
              <a:rPr lang="en-US" dirty="0" smtClean="0"/>
              <a:t>An area on a display device to which a window is mapped is called a </a:t>
            </a:r>
            <a:r>
              <a:rPr lang="en-US" b="1" i="1" dirty="0" smtClean="0"/>
              <a:t>viewport</a:t>
            </a:r>
            <a:r>
              <a:rPr lang="en-US" dirty="0" smtClean="0"/>
              <a:t>.</a:t>
            </a:r>
          </a:p>
          <a:p>
            <a:pPr algn="just"/>
            <a:r>
              <a:rPr lang="en-US" dirty="0" smtClean="0"/>
              <a:t>The window defines </a:t>
            </a:r>
            <a:r>
              <a:rPr lang="en-US" b="1" i="1" dirty="0" smtClean="0"/>
              <a:t>what</a:t>
            </a:r>
            <a:r>
              <a:rPr lang="en-US" dirty="0" smtClean="0"/>
              <a:t> is to be viewed; the viewport defines </a:t>
            </a:r>
            <a:r>
              <a:rPr lang="en-US" b="1" i="1" dirty="0" smtClean="0"/>
              <a:t>where</a:t>
            </a:r>
            <a:r>
              <a:rPr lang="en-US" dirty="0" smtClean="0"/>
              <a:t> it is to be displayed.</a:t>
            </a:r>
          </a:p>
          <a:p>
            <a:pPr algn="just"/>
            <a:r>
              <a:rPr lang="en-US" dirty="0" smtClean="0"/>
              <a:t>Often, windows and viewports are rectangles in standard position, with the rectangle edges parallel to the coordinate axes.</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im8.JPG"/>
          <p:cNvPicPr>
            <a:picLocks noGrp="1" noChangeAspect="1"/>
          </p:cNvPicPr>
          <p:nvPr>
            <p:ph idx="1"/>
          </p:nvPr>
        </p:nvPicPr>
        <p:blipFill>
          <a:blip r:embed="rId2" cstate="print"/>
          <a:stretch>
            <a:fillRect/>
          </a:stretch>
        </p:blipFill>
        <p:spPr>
          <a:xfrm>
            <a:off x="914400" y="838201"/>
            <a:ext cx="7772399" cy="5486400"/>
          </a:xfr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5638800"/>
          </a:xfrm>
        </p:spPr>
        <p:txBody>
          <a:bodyPr>
            <a:normAutofit fontScale="92500"/>
          </a:bodyPr>
          <a:lstStyle/>
          <a:p>
            <a:pPr>
              <a:buNone/>
            </a:pPr>
            <a:r>
              <a:rPr lang="en-US" dirty="0" smtClean="0"/>
              <a:t>bit 1 represents : Left </a:t>
            </a:r>
          </a:p>
          <a:p>
            <a:pPr>
              <a:buNone/>
            </a:pPr>
            <a:r>
              <a:rPr lang="en-US" dirty="0" smtClean="0"/>
              <a:t>bit 2 represents : Right</a:t>
            </a:r>
          </a:p>
          <a:p>
            <a:pPr>
              <a:buNone/>
            </a:pPr>
            <a:r>
              <a:rPr lang="en-US" dirty="0" smtClean="0"/>
              <a:t>bit 3 represents : Below</a:t>
            </a:r>
          </a:p>
          <a:p>
            <a:pPr>
              <a:buNone/>
            </a:pPr>
            <a:r>
              <a:rPr lang="en-US" dirty="0" smtClean="0"/>
              <a:t>bit 4 represents : Above</a:t>
            </a:r>
          </a:p>
          <a:p>
            <a:pPr algn="just"/>
            <a:r>
              <a:rPr lang="en-US" dirty="0" smtClean="0"/>
              <a:t>A value of 1 in any bit position indicates that the point is in that relative position; otherwise, the bit position is set to 0.</a:t>
            </a:r>
          </a:p>
          <a:p>
            <a:pPr algn="just"/>
            <a:r>
              <a:rPr lang="en-US" dirty="0" smtClean="0"/>
              <a:t>If a point is within the clipping rectangle, the region code is 00o0.</a:t>
            </a:r>
          </a:p>
          <a:p>
            <a:pPr algn="just"/>
            <a:r>
              <a:rPr lang="en-US" dirty="0" smtClean="0"/>
              <a:t>Bit values in the region code are determined by comparing endpoint coordinate values (</a:t>
            </a:r>
            <a:r>
              <a:rPr lang="en-US" dirty="0" err="1" smtClean="0"/>
              <a:t>x,y</a:t>
            </a:r>
            <a:r>
              <a:rPr lang="en-US" dirty="0" smtClean="0"/>
              <a:t>) to the clip boundaries.</a:t>
            </a:r>
          </a:p>
          <a:p>
            <a:pPr algn="just"/>
            <a:r>
              <a:rPr lang="en-US" dirty="0" smtClean="0"/>
              <a:t>Bit 1 is set to 1 if x &lt; </a:t>
            </a:r>
            <a:r>
              <a:rPr lang="en-US" dirty="0" err="1" smtClean="0"/>
              <a:t>xw</a:t>
            </a:r>
            <a:r>
              <a:rPr lang="en-US" sz="1800" dirty="0" err="1" smtClean="0"/>
              <a:t>min</a:t>
            </a:r>
            <a:r>
              <a:rPr lang="en-US" sz="1800" dirty="0" smtClean="0"/>
              <a:t>.</a:t>
            </a:r>
          </a:p>
          <a:p>
            <a:pPr algn="just"/>
            <a:r>
              <a:rPr lang="en-US" dirty="0" smtClean="0"/>
              <a:t>The other three bit values can be determined using similar comparisons.</a:t>
            </a:r>
            <a:endParaRPr lang="en-US" sz="3500"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534400" cy="5867400"/>
          </a:xfrm>
        </p:spPr>
        <p:txBody>
          <a:bodyPr>
            <a:normAutofit fontScale="92500" lnSpcReduction="20000"/>
          </a:bodyPr>
          <a:lstStyle/>
          <a:p>
            <a:pPr algn="just"/>
            <a:r>
              <a:rPr lang="en-US" dirty="0" smtClean="0"/>
              <a:t>By using such representation we can make following conclusions:</a:t>
            </a:r>
          </a:p>
          <a:p>
            <a:pPr algn="just">
              <a:buNone/>
            </a:pPr>
            <a:r>
              <a:rPr lang="en-US" dirty="0" smtClean="0"/>
              <a:t> </a:t>
            </a:r>
            <a:r>
              <a:rPr lang="en-US" b="1" dirty="0" smtClean="0"/>
              <a:t>1. </a:t>
            </a:r>
            <a:r>
              <a:rPr lang="en-US" dirty="0" smtClean="0"/>
              <a:t>If the region code of both endpoints is 0000, then the line is completely inside. </a:t>
            </a:r>
          </a:p>
          <a:p>
            <a:pPr algn="just">
              <a:buNone/>
            </a:pPr>
            <a:r>
              <a:rPr lang="en-US" b="1" dirty="0" smtClean="0"/>
              <a:t>2. </a:t>
            </a:r>
            <a:r>
              <a:rPr lang="en-US" dirty="0" smtClean="0"/>
              <a:t>If both the endpoints contain 1 in same bit position, then the line is completely outside. This can also be checked by logical AND operation. If the result is not 0000 then, line is completely outside.</a:t>
            </a:r>
          </a:p>
          <a:p>
            <a:pPr algn="just">
              <a:buNone/>
            </a:pPr>
            <a:r>
              <a:rPr lang="en-US" b="1" dirty="0" smtClean="0"/>
              <a:t>3.</a:t>
            </a:r>
            <a:r>
              <a:rPr lang="en-US" dirty="0" smtClean="0"/>
              <a:t> If the line is not completely inside or outside, then we have to find out the intersection point of line with window. </a:t>
            </a:r>
          </a:p>
          <a:p>
            <a:pPr algn="just"/>
            <a:r>
              <a:rPr lang="en-US" dirty="0" smtClean="0"/>
              <a:t>The intersection points can be calculated with the help of slope m of a line which has endpoints </a:t>
            </a:r>
            <a:r>
              <a:rPr lang="en-US" b="1" dirty="0" smtClean="0"/>
              <a:t>( X1, Y1 )</a:t>
            </a:r>
            <a:r>
              <a:rPr lang="en-US" dirty="0" smtClean="0"/>
              <a:t> &amp; </a:t>
            </a:r>
            <a:r>
              <a:rPr lang="en-US" b="1" dirty="0" smtClean="0"/>
              <a:t>( X2 , Y2 )</a:t>
            </a:r>
            <a:r>
              <a:rPr lang="en-US" dirty="0" smtClean="0"/>
              <a:t>.</a:t>
            </a:r>
          </a:p>
          <a:p>
            <a:pPr algn="just">
              <a:buNone/>
            </a:pPr>
            <a:r>
              <a:rPr lang="en-US" dirty="0" smtClean="0"/>
              <a:t>         	Y = Y1 + m ( X - X1) and X = X1 + (Y - Y1 ) / m</a:t>
            </a:r>
          </a:p>
          <a:p>
            <a:pPr algn="just">
              <a:buNone/>
            </a:pPr>
            <a:r>
              <a:rPr lang="en-US" dirty="0" smtClean="0"/>
              <a:t>    The equation of slope is given as, m = ( Y2 - Y1) / ( X2 – X1)</a:t>
            </a:r>
          </a:p>
          <a:p>
            <a:pPr algn="just">
              <a:buNone/>
            </a:pPr>
            <a:r>
              <a:rPr lang="en-US" dirty="0" smtClean="0"/>
              <a:t>     The values of X will be </a:t>
            </a:r>
            <a:r>
              <a:rPr lang="en-US" b="1" dirty="0" err="1" smtClean="0"/>
              <a:t>XWmin</a:t>
            </a:r>
            <a:r>
              <a:rPr lang="en-US" b="1" dirty="0" smtClean="0"/>
              <a:t> </a:t>
            </a:r>
            <a:r>
              <a:rPr lang="en-US" dirty="0" smtClean="0"/>
              <a:t>or </a:t>
            </a:r>
            <a:r>
              <a:rPr lang="en-US" b="1" dirty="0" err="1" smtClean="0"/>
              <a:t>XWmax</a:t>
            </a:r>
            <a:r>
              <a:rPr lang="en-US" b="1" dirty="0" smtClean="0"/>
              <a:t> </a:t>
            </a:r>
            <a:r>
              <a:rPr lang="en-US" dirty="0" smtClean="0"/>
              <a:t>and that for Y will by </a:t>
            </a:r>
            <a:r>
              <a:rPr lang="en-US" b="1" dirty="0" err="1" smtClean="0"/>
              <a:t>YWmin</a:t>
            </a:r>
            <a:r>
              <a:rPr lang="en-US" dirty="0" smtClean="0"/>
              <a:t> or </a:t>
            </a:r>
            <a:r>
              <a:rPr lang="en-US" b="1" dirty="0" err="1" smtClean="0"/>
              <a:t>WYmax</a:t>
            </a:r>
            <a:r>
              <a:rPr lang="en-US" b="1" dirty="0" smtClean="0"/>
              <a:t>.</a:t>
            </a:r>
            <a:endParaRPr lang="en-US" dirty="0" smtClean="0"/>
          </a:p>
          <a:p>
            <a:pPr>
              <a:buNone/>
            </a:pP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Polygon Clipping</a:t>
            </a:r>
            <a:endParaRPr lang="en-US" dirty="0"/>
          </a:p>
        </p:txBody>
      </p:sp>
      <p:sp>
        <p:nvSpPr>
          <p:cNvPr id="3" name="Content Placeholder 2"/>
          <p:cNvSpPr>
            <a:spLocks noGrp="1"/>
          </p:cNvSpPr>
          <p:nvPr>
            <p:ph idx="1"/>
          </p:nvPr>
        </p:nvSpPr>
        <p:spPr/>
        <p:txBody>
          <a:bodyPr/>
          <a:lstStyle/>
          <a:p>
            <a:pPr algn="just"/>
            <a:r>
              <a:rPr lang="en-US" dirty="0" smtClean="0"/>
              <a:t>To clip polygons, we need to modify the line-clipping procedures discussed in the previous section.</a:t>
            </a:r>
          </a:p>
          <a:p>
            <a:pPr algn="just"/>
            <a:r>
              <a:rPr lang="en-US" dirty="0" smtClean="0"/>
              <a:t>A polygon boundary processed with a line clipper may be displayed as a series of unconnected line segments, depending on the orientation of the polygon to the clipping window.</a:t>
            </a:r>
          </a:p>
          <a:p>
            <a:pPr algn="just"/>
            <a:r>
              <a:rPr lang="en-US" dirty="0" smtClean="0"/>
              <a:t>What we really want to display is bounded area after clipping, as following figure.</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im9.JPG"/>
          <p:cNvPicPr>
            <a:picLocks noGrp="1" noChangeAspect="1"/>
          </p:cNvPicPr>
          <p:nvPr>
            <p:ph idx="1"/>
          </p:nvPr>
        </p:nvPicPr>
        <p:blipFill>
          <a:blip r:embed="rId2" cstate="print"/>
          <a:stretch>
            <a:fillRect/>
          </a:stretch>
        </p:blipFill>
        <p:spPr>
          <a:xfrm>
            <a:off x="381000" y="685800"/>
            <a:ext cx="8229600" cy="5486400"/>
          </a:xfr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Sutherland-Hodgeman Polygon Clipping</a:t>
            </a:r>
            <a:endParaRPr lang="en-US" dirty="0"/>
          </a:p>
        </p:txBody>
      </p:sp>
      <p:sp>
        <p:nvSpPr>
          <p:cNvPr id="3" name="Content Placeholder 2"/>
          <p:cNvSpPr>
            <a:spLocks noGrp="1"/>
          </p:cNvSpPr>
          <p:nvPr>
            <p:ph idx="1"/>
          </p:nvPr>
        </p:nvSpPr>
        <p:spPr/>
        <p:txBody>
          <a:bodyPr>
            <a:normAutofit fontScale="92500"/>
          </a:bodyPr>
          <a:lstStyle/>
          <a:p>
            <a:pPr algn="just"/>
            <a:r>
              <a:rPr lang="en-US" dirty="0" smtClean="0"/>
              <a:t>We can correctly clip a polygon by processing the polygon boundary as a whole against each window edge.</a:t>
            </a:r>
          </a:p>
          <a:p>
            <a:pPr algn="just"/>
            <a:r>
              <a:rPr lang="en-US" dirty="0" smtClean="0"/>
              <a:t>This could be accomplished by processing all polygon vertices against each clip rectangle boundary in turn.</a:t>
            </a:r>
          </a:p>
          <a:p>
            <a:pPr algn="just"/>
            <a:r>
              <a:rPr lang="en-US" dirty="0" smtClean="0"/>
              <a:t>Beginning with the initial set of polygon vertices, we could first clip the polygon against the left rectangle boundary to produce a new sequence of vertices.</a:t>
            </a:r>
          </a:p>
          <a:p>
            <a:pPr algn="just"/>
            <a:r>
              <a:rPr lang="en-US" dirty="0" smtClean="0"/>
              <a:t>The new set of vertices could then be successively passed to a right boundary clipper, a bottom boundary clipper, and a top boundary clipper, as shown in following figure. </a:t>
            </a: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im10.JPG"/>
          <p:cNvPicPr>
            <a:picLocks noGrp="1" noChangeAspect="1"/>
          </p:cNvPicPr>
          <p:nvPr>
            <p:ph idx="1"/>
          </p:nvPr>
        </p:nvPicPr>
        <p:blipFill>
          <a:blip r:embed="rId2" cstate="print"/>
          <a:stretch>
            <a:fillRect/>
          </a:stretch>
        </p:blipFill>
        <p:spPr>
          <a:xfrm>
            <a:off x="838200" y="914400"/>
            <a:ext cx="7467600" cy="2514600"/>
          </a:xfrm>
        </p:spPr>
      </p:pic>
      <p:pic>
        <p:nvPicPr>
          <p:cNvPr id="5" name="Picture 4" descr="im11.JPG"/>
          <p:cNvPicPr>
            <a:picLocks noChangeAspect="1"/>
          </p:cNvPicPr>
          <p:nvPr/>
        </p:nvPicPr>
        <p:blipFill>
          <a:blip r:embed="rId3" cstate="print"/>
          <a:stretch>
            <a:fillRect/>
          </a:stretch>
        </p:blipFill>
        <p:spPr>
          <a:xfrm>
            <a:off x="838200" y="3667125"/>
            <a:ext cx="7467600" cy="2657475"/>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5562600"/>
          </a:xfrm>
        </p:spPr>
        <p:txBody>
          <a:bodyPr>
            <a:normAutofit fontScale="92500" lnSpcReduction="10000"/>
          </a:bodyPr>
          <a:lstStyle/>
          <a:p>
            <a:pPr algn="just"/>
            <a:r>
              <a:rPr lang="en-US" dirty="0" smtClean="0"/>
              <a:t>There are four possible cases when processing vertices in sequence around the perimeter of a polygon.</a:t>
            </a:r>
          </a:p>
          <a:p>
            <a:pPr algn="just"/>
            <a:r>
              <a:rPr lang="en-US" dirty="0" smtClean="0"/>
              <a:t>As each pair of adjacent polygon vertices is passed to a window boundary clipper, we make the following tests:</a:t>
            </a:r>
          </a:p>
          <a:p>
            <a:pPr marL="514350" indent="-514350" algn="just">
              <a:buFont typeface="+mj-lt"/>
              <a:buAutoNum type="arabicPeriod"/>
            </a:pPr>
            <a:r>
              <a:rPr lang="en-US" dirty="0" smtClean="0"/>
              <a:t>If the first vertex is outside the window boundary and the second vertex is inside, both the intersection point of the polygon edge with the window boundary and the second vertex are added to the output vertex list.</a:t>
            </a:r>
          </a:p>
          <a:p>
            <a:pPr marL="514350" indent="-514350" algn="just">
              <a:buFont typeface="+mj-lt"/>
              <a:buAutoNum type="arabicPeriod"/>
            </a:pPr>
            <a:r>
              <a:rPr lang="en-US" dirty="0" smtClean="0"/>
              <a:t>If both input vertices are inside the window boundary, only the second vertex is added to the output vertex list.</a:t>
            </a:r>
          </a:p>
          <a:p>
            <a:pPr marL="514350" indent="-514350" algn="just">
              <a:buFont typeface="+mj-lt"/>
              <a:buAutoNum type="arabicPeriod"/>
            </a:pPr>
            <a:r>
              <a:rPr lang="en-US" dirty="0" smtClean="0"/>
              <a:t>If the first vertex is inside the window boundary and the second vertex is outside, only the edge intersection with the window boundary is added to the output vertex list.</a:t>
            </a:r>
          </a:p>
          <a:p>
            <a:pPr marL="514350" indent="-514350" algn="just">
              <a:buFont typeface="+mj-lt"/>
              <a:buAutoNum type="arabicPeriod"/>
            </a:pPr>
            <a:r>
              <a:rPr lang="en-US" dirty="0" smtClean="0"/>
              <a:t>If both input vertices are outside the window boundary, nothing is added to the output list.</a:t>
            </a: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791200"/>
          </a:xfrm>
        </p:spPr>
        <p:txBody>
          <a:bodyPr/>
          <a:lstStyle/>
          <a:p>
            <a:pPr algn="just"/>
            <a:r>
              <a:rPr lang="en-US" dirty="0" smtClean="0"/>
              <a:t>We illustrate this method by processing the area in following figure against the left window boundary.</a:t>
            </a:r>
          </a:p>
          <a:p>
            <a:pPr algn="just"/>
            <a:r>
              <a:rPr lang="en-US" dirty="0" smtClean="0"/>
              <a:t>Vertices 1 and 2 are found to be on the outside of the boundary.</a:t>
            </a:r>
          </a:p>
          <a:p>
            <a:pPr algn="just"/>
            <a:r>
              <a:rPr lang="en-US" dirty="0" smtClean="0"/>
              <a:t>Moving along to vertex 3, which is inside, we calculate the intersection and save both the intersection point and vertex 3.</a:t>
            </a:r>
          </a:p>
          <a:p>
            <a:pPr algn="just"/>
            <a:r>
              <a:rPr lang="en-US" dirty="0" smtClean="0"/>
              <a:t>Vertices 4 and 5 are determined to be inside, and they also are saved.</a:t>
            </a:r>
          </a:p>
          <a:p>
            <a:pPr algn="just"/>
            <a:r>
              <a:rPr lang="en-US" dirty="0" smtClean="0"/>
              <a:t>The sixth and final vertex is outside, so we find and save the intersection point.</a:t>
            </a:r>
          </a:p>
          <a:p>
            <a:pPr algn="just"/>
            <a:r>
              <a:rPr lang="en-US" dirty="0" smtClean="0"/>
              <a:t>Using the five saved point, we would repeat the process for the next window boundary.</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im12.JPG"/>
          <p:cNvPicPr>
            <a:picLocks noGrp="1" noChangeAspect="1"/>
          </p:cNvPicPr>
          <p:nvPr>
            <p:ph idx="1"/>
          </p:nvPr>
        </p:nvPicPr>
        <p:blipFill>
          <a:blip r:embed="rId2" cstate="print"/>
          <a:stretch>
            <a:fillRect/>
          </a:stretch>
        </p:blipFill>
        <p:spPr>
          <a:xfrm>
            <a:off x="914400" y="762000"/>
            <a:ext cx="7315200" cy="5562599"/>
          </a:xfr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867400"/>
          </a:xfrm>
        </p:spPr>
        <p:txBody>
          <a:bodyPr>
            <a:normAutofit/>
          </a:bodyPr>
          <a:lstStyle/>
          <a:p>
            <a:pPr algn="just"/>
            <a:r>
              <a:rPr lang="en-US" sz="2400" dirty="0" smtClean="0"/>
              <a:t>In general, the mapping of a part of a world-coordinate scene to device coordinates is referred to as a </a:t>
            </a:r>
            <a:r>
              <a:rPr lang="en-US" sz="2400" b="1" i="1" dirty="0" smtClean="0"/>
              <a:t>viewing transformation.</a:t>
            </a:r>
          </a:p>
          <a:p>
            <a:pPr algn="just"/>
            <a:r>
              <a:rPr lang="en-US" sz="2400" dirty="0" smtClean="0"/>
              <a:t>Sometimes the 2D viewing transformation is simply referred to as the </a:t>
            </a:r>
            <a:r>
              <a:rPr lang="en-US" sz="2400" b="1" i="1" dirty="0" smtClean="0"/>
              <a:t>window-to-viewport transformation </a:t>
            </a:r>
            <a:r>
              <a:rPr lang="en-US" sz="2400" dirty="0" smtClean="0"/>
              <a:t>or the </a:t>
            </a:r>
            <a:r>
              <a:rPr lang="en-US" sz="2400" b="1" i="1" dirty="0" smtClean="0"/>
              <a:t>windowing transformation</a:t>
            </a:r>
            <a:r>
              <a:rPr lang="en-US" sz="2400" dirty="0" smtClean="0"/>
              <a:t>.</a:t>
            </a:r>
          </a:p>
          <a:p>
            <a:pPr algn="just"/>
            <a:r>
              <a:rPr lang="en-US" sz="2400" dirty="0" smtClean="0"/>
              <a:t>Following figure illustrates the mapping of a picture section that falls within a rectangular window onto a designated rectangular viewport.</a:t>
            </a:r>
          </a:p>
          <a:p>
            <a:pPr algn="just"/>
            <a:endParaRPr lang="en-US" sz="2400" dirty="0"/>
          </a:p>
        </p:txBody>
      </p:sp>
      <p:pic>
        <p:nvPicPr>
          <p:cNvPr id="4" name="Picture 3" descr="im1.JPG"/>
          <p:cNvPicPr>
            <a:picLocks noChangeAspect="1"/>
          </p:cNvPicPr>
          <p:nvPr/>
        </p:nvPicPr>
        <p:blipFill>
          <a:blip r:embed="rId2" cstate="print"/>
          <a:stretch>
            <a:fillRect/>
          </a:stretch>
        </p:blipFill>
        <p:spPr>
          <a:xfrm>
            <a:off x="685800" y="4038600"/>
            <a:ext cx="7772400" cy="2743200"/>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Weiler</a:t>
            </a:r>
            <a:r>
              <a:rPr lang="en-US" dirty="0" smtClean="0"/>
              <a:t>-Atherton Polygon Clipping</a:t>
            </a:r>
            <a:endParaRPr lang="en-US" dirty="0"/>
          </a:p>
        </p:txBody>
      </p:sp>
      <p:sp>
        <p:nvSpPr>
          <p:cNvPr id="3" name="Content Placeholder 2"/>
          <p:cNvSpPr>
            <a:spLocks noGrp="1"/>
          </p:cNvSpPr>
          <p:nvPr>
            <p:ph idx="1"/>
          </p:nvPr>
        </p:nvSpPr>
        <p:spPr/>
        <p:txBody>
          <a:bodyPr>
            <a:normAutofit fontScale="92500" lnSpcReduction="10000"/>
          </a:bodyPr>
          <a:lstStyle/>
          <a:p>
            <a:pPr algn="just"/>
            <a:r>
              <a:rPr lang="en-US" dirty="0" smtClean="0"/>
              <a:t>Here, the vertex-processing procedures for window boundaries are modified so that concave polygons are displayed correctly.</a:t>
            </a:r>
          </a:p>
          <a:p>
            <a:pPr algn="just"/>
            <a:r>
              <a:rPr lang="en-US" dirty="0" smtClean="0"/>
              <a:t>The basic idea in this algorithm is that instead of always proceeding around the polygon edges as vertices are processed, we sometimes want to follow the window boundaries.</a:t>
            </a:r>
          </a:p>
          <a:p>
            <a:pPr algn="just"/>
            <a:r>
              <a:rPr lang="en-US" dirty="0" smtClean="0"/>
              <a:t>Which path we follow depends on the polygon-processing direction (clockwise or counterclockwise) and whether the pair of polygon vertices currently being processed represents an outside-to-inside pair or an inside-to-outside pair.</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715000"/>
          </a:xfrm>
        </p:spPr>
        <p:txBody>
          <a:bodyPr/>
          <a:lstStyle/>
          <a:p>
            <a:r>
              <a:rPr lang="en-US" dirty="0" smtClean="0"/>
              <a:t>The basic idea for clock-wise processing of vertices is given as two rules: </a:t>
            </a:r>
          </a:p>
          <a:p>
            <a:pPr marL="514350" lvl="0" indent="-514350">
              <a:buFont typeface="+mj-lt"/>
              <a:buAutoNum type="arabicPeriod"/>
            </a:pPr>
            <a:r>
              <a:rPr lang="en-US" dirty="0" smtClean="0"/>
              <a:t>For outside to inside pair of vertices, follow the polygon boundary. </a:t>
            </a:r>
          </a:p>
          <a:p>
            <a:pPr marL="514350" lvl="0" indent="-514350">
              <a:buFont typeface="+mj-lt"/>
              <a:buAutoNum type="arabicPeriod"/>
            </a:pPr>
            <a:r>
              <a:rPr lang="en-US" dirty="0" smtClean="0"/>
              <a:t>For inside to outside pair of vertices, follow the window boundary.</a:t>
            </a:r>
          </a:p>
          <a:p>
            <a:pPr marL="514350" lvl="0" indent="-514350">
              <a:buNone/>
            </a:pPr>
            <a:endParaRPr lang="en-US" dirty="0" smtClean="0"/>
          </a:p>
          <a:p>
            <a:endParaRPr lang="en-US" dirty="0"/>
          </a:p>
        </p:txBody>
      </p:sp>
      <p:pic>
        <p:nvPicPr>
          <p:cNvPr id="4" name="Picture 3" descr="im13.JPG"/>
          <p:cNvPicPr>
            <a:picLocks noChangeAspect="1"/>
          </p:cNvPicPr>
          <p:nvPr/>
        </p:nvPicPr>
        <p:blipFill>
          <a:blip r:embed="rId2" cstate="print"/>
          <a:stretch>
            <a:fillRect/>
          </a:stretch>
        </p:blipFill>
        <p:spPr>
          <a:xfrm>
            <a:off x="762000" y="3352800"/>
            <a:ext cx="7467600" cy="320040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Curve Clipping</a:t>
            </a:r>
            <a:endParaRPr lang="en-US" dirty="0"/>
          </a:p>
        </p:txBody>
      </p:sp>
      <p:sp>
        <p:nvSpPr>
          <p:cNvPr id="3" name="Content Placeholder 2"/>
          <p:cNvSpPr>
            <a:spLocks noGrp="1"/>
          </p:cNvSpPr>
          <p:nvPr>
            <p:ph idx="1"/>
          </p:nvPr>
        </p:nvSpPr>
        <p:spPr/>
        <p:txBody>
          <a:bodyPr>
            <a:normAutofit/>
          </a:bodyPr>
          <a:lstStyle/>
          <a:p>
            <a:pPr algn="just"/>
            <a:r>
              <a:rPr lang="en-US" dirty="0" smtClean="0"/>
              <a:t>Curve clipping procedures will involve nonlinear equations, however, and this requires more processing than for objects with linear boundaries.</a:t>
            </a:r>
          </a:p>
          <a:p>
            <a:pPr algn="just"/>
            <a:r>
              <a:rPr lang="en-US" dirty="0" smtClean="0"/>
              <a:t>The bounding rectangle for a circle or other curved object can be used first to test for overlap with a rectangular clip window.</a:t>
            </a:r>
          </a:p>
          <a:p>
            <a:pPr algn="just"/>
            <a:r>
              <a:rPr lang="en-US" dirty="0" smtClean="0"/>
              <a:t>If the bounding rectangle for the object is completely inside the window, we save the object.</a:t>
            </a:r>
          </a:p>
          <a:p>
            <a:pPr algn="just"/>
            <a:r>
              <a:rPr lang="en-US" dirty="0" smtClean="0"/>
              <a:t>If the rectangle is determined to be completely outside the window, we discard the object.</a:t>
            </a:r>
          </a:p>
          <a:p>
            <a:pPr>
              <a:buNone/>
            </a:pP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5638800"/>
          </a:xfrm>
        </p:spPr>
        <p:txBody>
          <a:bodyPr/>
          <a:lstStyle/>
          <a:p>
            <a:r>
              <a:rPr lang="en-US" dirty="0" smtClean="0"/>
              <a:t>Else, for a circle, we can use the coordinate extents of individual quadrants and then octants for preliminary testing before calculating curve-window intersections.</a:t>
            </a:r>
          </a:p>
          <a:p>
            <a:r>
              <a:rPr lang="en-US" dirty="0" smtClean="0"/>
              <a:t>For an ellipse, we can test the coordinate extents of individual quadrants.</a:t>
            </a:r>
          </a:p>
          <a:p>
            <a:endParaRPr lang="en-US" dirty="0"/>
          </a:p>
        </p:txBody>
      </p:sp>
      <p:pic>
        <p:nvPicPr>
          <p:cNvPr id="4" name="Picture 3" descr="im17.JPG"/>
          <p:cNvPicPr>
            <a:picLocks noChangeAspect="1"/>
          </p:cNvPicPr>
          <p:nvPr/>
        </p:nvPicPr>
        <p:blipFill>
          <a:blip r:embed="rId2" cstate="print"/>
          <a:stretch>
            <a:fillRect/>
          </a:stretch>
        </p:blipFill>
        <p:spPr>
          <a:xfrm>
            <a:off x="1219200" y="2943225"/>
            <a:ext cx="6934200" cy="3533775"/>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smtClean="0"/>
              <a:t>Text Clipping</a:t>
            </a:r>
            <a:endParaRPr lang="en-US" dirty="0"/>
          </a:p>
        </p:txBody>
      </p:sp>
      <p:sp>
        <p:nvSpPr>
          <p:cNvPr id="3" name="Content Placeholder 2"/>
          <p:cNvSpPr>
            <a:spLocks noGrp="1"/>
          </p:cNvSpPr>
          <p:nvPr>
            <p:ph idx="1"/>
          </p:nvPr>
        </p:nvSpPr>
        <p:spPr>
          <a:xfrm>
            <a:off x="457200" y="1447800"/>
            <a:ext cx="8229600" cy="4876800"/>
          </a:xfrm>
        </p:spPr>
        <p:txBody>
          <a:bodyPr/>
          <a:lstStyle/>
          <a:p>
            <a:pPr algn="just"/>
            <a:r>
              <a:rPr lang="en-US" sz="2400" dirty="0" smtClean="0"/>
              <a:t>There are many methods for text clipping which can be used according to application.</a:t>
            </a:r>
          </a:p>
          <a:p>
            <a:pPr marL="514350" indent="-514350" algn="just">
              <a:buAutoNum type="arabicPeriod"/>
            </a:pPr>
            <a:r>
              <a:rPr lang="en-US" sz="2400" b="1" dirty="0" smtClean="0"/>
              <a:t>All or none string clipping:</a:t>
            </a:r>
            <a:r>
              <a:rPr lang="en-US" sz="2400" dirty="0" smtClean="0"/>
              <a:t> It is simplest method in which if any portion of text is outside clip window, it will be discarded. This procedure is implemented by considering a bounding rectangle around the text pattern. </a:t>
            </a:r>
          </a:p>
          <a:p>
            <a:pPr marL="514350" indent="-514350">
              <a:buNone/>
            </a:pPr>
            <a:endParaRPr lang="en-US" dirty="0" smtClean="0"/>
          </a:p>
          <a:p>
            <a:endParaRPr lang="en-US" dirty="0" smtClean="0"/>
          </a:p>
          <a:p>
            <a:endParaRPr lang="en-US" dirty="0"/>
          </a:p>
        </p:txBody>
      </p:sp>
      <p:pic>
        <p:nvPicPr>
          <p:cNvPr id="4" name="Picture 3" descr="im14.JPG"/>
          <p:cNvPicPr>
            <a:picLocks noChangeAspect="1"/>
          </p:cNvPicPr>
          <p:nvPr/>
        </p:nvPicPr>
        <p:blipFill>
          <a:blip r:embed="rId2" cstate="print"/>
          <a:stretch>
            <a:fillRect/>
          </a:stretch>
        </p:blipFill>
        <p:spPr>
          <a:xfrm>
            <a:off x="914400" y="4191000"/>
            <a:ext cx="7467600" cy="2533650"/>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715000"/>
          </a:xfrm>
        </p:spPr>
        <p:txBody>
          <a:bodyPr/>
          <a:lstStyle/>
          <a:p>
            <a:pPr>
              <a:buNone/>
            </a:pPr>
            <a:r>
              <a:rPr lang="en-US" b="1" dirty="0" smtClean="0"/>
              <a:t>2. All or none character clipping:</a:t>
            </a:r>
            <a:r>
              <a:rPr lang="en-US" dirty="0" smtClean="0"/>
              <a:t> If any portion of character is outside clip	window, it will be discarded.</a:t>
            </a:r>
          </a:p>
          <a:p>
            <a:pPr>
              <a:buNone/>
            </a:pPr>
            <a:endParaRPr lang="en-US" dirty="0" smtClean="0"/>
          </a:p>
          <a:p>
            <a:pPr>
              <a:buNone/>
            </a:pPr>
            <a:endParaRPr lang="en-US" dirty="0" smtClean="0"/>
          </a:p>
          <a:p>
            <a:endParaRPr lang="en-US" dirty="0"/>
          </a:p>
        </p:txBody>
      </p:sp>
      <p:pic>
        <p:nvPicPr>
          <p:cNvPr id="4" name="Picture 3" descr="im15.JPG"/>
          <p:cNvPicPr>
            <a:picLocks noChangeAspect="1"/>
          </p:cNvPicPr>
          <p:nvPr/>
        </p:nvPicPr>
        <p:blipFill>
          <a:blip r:embed="rId2" cstate="print"/>
          <a:stretch>
            <a:fillRect/>
          </a:stretch>
        </p:blipFill>
        <p:spPr>
          <a:xfrm>
            <a:off x="762000" y="1676400"/>
            <a:ext cx="7391400" cy="373380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867400"/>
          </a:xfrm>
        </p:spPr>
        <p:txBody>
          <a:bodyPr/>
          <a:lstStyle/>
          <a:p>
            <a:pPr>
              <a:buNone/>
            </a:pPr>
            <a:r>
              <a:rPr lang="en-US" b="1" dirty="0" smtClean="0"/>
              <a:t>3. Component clipping:</a:t>
            </a:r>
            <a:r>
              <a:rPr lang="en-US" dirty="0" smtClean="0"/>
              <a:t> The parts of characters which are outside the clip window will be discarded. If an individual character overlaps a clip window boundary, we clip off the parts of the character that are outside the window.</a:t>
            </a:r>
          </a:p>
          <a:p>
            <a:pPr>
              <a:buNone/>
            </a:pPr>
            <a:endParaRPr lang="en-US" dirty="0" smtClean="0"/>
          </a:p>
          <a:p>
            <a:endParaRPr lang="en-US" dirty="0"/>
          </a:p>
        </p:txBody>
      </p:sp>
      <p:pic>
        <p:nvPicPr>
          <p:cNvPr id="4" name="Picture 3" descr="im16.JPG"/>
          <p:cNvPicPr>
            <a:picLocks noChangeAspect="1"/>
          </p:cNvPicPr>
          <p:nvPr/>
        </p:nvPicPr>
        <p:blipFill>
          <a:blip r:embed="rId2" cstate="print"/>
          <a:stretch>
            <a:fillRect/>
          </a:stretch>
        </p:blipFill>
        <p:spPr>
          <a:xfrm>
            <a:off x="838200" y="2824162"/>
            <a:ext cx="6991350" cy="3576638"/>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Exterior Clipping</a:t>
            </a:r>
            <a:endParaRPr lang="en-US" dirty="0"/>
          </a:p>
        </p:txBody>
      </p:sp>
      <p:sp>
        <p:nvSpPr>
          <p:cNvPr id="3" name="Content Placeholder 2"/>
          <p:cNvSpPr>
            <a:spLocks noGrp="1"/>
          </p:cNvSpPr>
          <p:nvPr>
            <p:ph idx="1"/>
          </p:nvPr>
        </p:nvSpPr>
        <p:spPr/>
        <p:txBody>
          <a:bodyPr/>
          <a:lstStyle/>
          <a:p>
            <a:pPr algn="just"/>
            <a:r>
              <a:rPr lang="en-US" dirty="0" smtClean="0"/>
              <a:t>If we want to clip a picture to the exterior of a specified region, exterior clipping is used.</a:t>
            </a:r>
          </a:p>
          <a:p>
            <a:pPr algn="just"/>
            <a:r>
              <a:rPr lang="en-US" dirty="0" smtClean="0"/>
              <a:t>The picture parts to be saved are those that are outside the region. This is referred to as exterior clipping.</a:t>
            </a:r>
          </a:p>
          <a:p>
            <a:pPr algn="just"/>
            <a:r>
              <a:rPr lang="en-US" dirty="0" smtClean="0"/>
              <a:t>A typical example of the application of exterior clipping is in multiple window systems. To correctly display the screen windows, we often need to apply both internal and external clipping. </a:t>
            </a:r>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Dimensional Concepts</a:t>
            </a:r>
            <a:endParaRPr lang="en-US" dirty="0"/>
          </a:p>
        </p:txBody>
      </p:sp>
      <p:sp>
        <p:nvSpPr>
          <p:cNvPr id="3" name="Content Placeholder 2"/>
          <p:cNvSpPr>
            <a:spLocks noGrp="1"/>
          </p:cNvSpPr>
          <p:nvPr>
            <p:ph idx="1"/>
          </p:nvPr>
        </p:nvSpPr>
        <p:spPr>
          <a:xfrm>
            <a:off x="457200" y="1935480"/>
            <a:ext cx="8229600" cy="4236720"/>
          </a:xfrm>
        </p:spPr>
        <p:txBody>
          <a:bodyPr/>
          <a:lstStyle/>
          <a:p>
            <a:pPr algn="just">
              <a:buFont typeface="Arial" pitchFamily="34" charset="0"/>
              <a:buChar char="•"/>
              <a:defRPr/>
            </a:pPr>
            <a:r>
              <a:rPr lang="en-US" sz="2400" dirty="0" smtClean="0"/>
              <a:t>When we model and display a 3D scene, there are many more considerations we must take into account besides just including coordinate values for the third dimension.</a:t>
            </a:r>
          </a:p>
          <a:p>
            <a:pPr algn="just">
              <a:buFont typeface="Arial" pitchFamily="34" charset="0"/>
              <a:buChar char="•"/>
              <a:defRPr/>
            </a:pPr>
            <a:r>
              <a:rPr lang="en-US" sz="2400" dirty="0" smtClean="0"/>
              <a:t>Object boundaries can be constructed with various combinations of plane and curved surfaces.</a:t>
            </a:r>
          </a:p>
          <a:p>
            <a:pPr algn="just">
              <a:buFont typeface="Arial" pitchFamily="34" charset="0"/>
              <a:buChar char="•"/>
              <a:defRPr/>
            </a:pPr>
            <a:r>
              <a:rPr lang="en-US" sz="2400" dirty="0" smtClean="0"/>
              <a:t>There are some graphics packages that are use for 3D object representation.</a:t>
            </a:r>
          </a:p>
          <a:p>
            <a:pPr algn="just">
              <a:buFont typeface="Arial" pitchFamily="34" charset="0"/>
              <a:buChar char="•"/>
              <a:defRPr/>
            </a:pPr>
            <a:r>
              <a:rPr lang="en-US" sz="2400" dirty="0" smtClean="0"/>
              <a:t>Viewing transformations in 3D are much more complicated because there may be so many parameters to select when specifying how 3D scene is to be mapped to display device.</a:t>
            </a:r>
          </a:p>
          <a:p>
            <a:pPr>
              <a:buNone/>
            </a:pPr>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an0001.jpg"/>
          <p:cNvPicPr>
            <a:picLocks noGrp="1" noChangeAspect="1"/>
          </p:cNvPicPr>
          <p:nvPr>
            <p:ph idx="1"/>
          </p:nvPr>
        </p:nvPicPr>
        <p:blipFill>
          <a:blip r:embed="rId2" cstate="print"/>
          <a:stretch>
            <a:fillRect/>
          </a:stretch>
        </p:blipFill>
        <p:spPr>
          <a:xfrm>
            <a:off x="990600" y="1143000"/>
            <a:ext cx="7010400" cy="4648200"/>
          </a:xfrm>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867400"/>
          </a:xfrm>
        </p:spPr>
        <p:txBody>
          <a:bodyPr>
            <a:normAutofit fontScale="92500" lnSpcReduction="20000"/>
          </a:bodyPr>
          <a:lstStyle/>
          <a:p>
            <a:pPr algn="just"/>
            <a:r>
              <a:rPr lang="en-US" dirty="0" smtClean="0"/>
              <a:t>In computer graphics terminology, the term window originally referred to an area of a picture that is selected for viewing.</a:t>
            </a:r>
          </a:p>
          <a:p>
            <a:pPr algn="just"/>
            <a:r>
              <a:rPr lang="en-US" dirty="0" smtClean="0"/>
              <a:t>Some graphics packages that provide window and viewport operations allow only standard rectangles, but a more general approach is to allow the rectangular window to have any orientation.</a:t>
            </a:r>
          </a:p>
          <a:p>
            <a:pPr algn="just"/>
            <a:r>
              <a:rPr lang="en-US" dirty="0" smtClean="0"/>
              <a:t>Viewing transformation is carried out in several steps, which is called viewing-transformation pipeline.</a:t>
            </a:r>
          </a:p>
          <a:p>
            <a:pPr algn="just"/>
            <a:r>
              <a:rPr lang="en-US" dirty="0" smtClean="0"/>
              <a:t>First, we construct a scene in world coordinates using the output primitives and attributes.</a:t>
            </a:r>
          </a:p>
          <a:p>
            <a:pPr algn="just"/>
            <a:r>
              <a:rPr lang="en-US" dirty="0" smtClean="0"/>
              <a:t>To obtain a particular orientation for the window, we can setup a two-dimensional viewing-coordinate system in the world-coordinate plane, and define a window in the viewing-coordinate system.</a:t>
            </a:r>
          </a:p>
          <a:p>
            <a:pPr algn="just"/>
            <a:r>
              <a:rPr lang="en-US" dirty="0" smtClean="0"/>
              <a:t>Once the viewing reference frame is established, we can transform descriptions in world coordinates to viewing coordinates.</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5105400"/>
          </a:xfrm>
        </p:spPr>
        <p:txBody>
          <a:bodyPr/>
          <a:lstStyle/>
          <a:p>
            <a:pPr algn="just"/>
            <a:r>
              <a:rPr lang="en-US" sz="2400" dirty="0" smtClean="0"/>
              <a:t>To obtain a display of a 3D scene that has been modeled in world coordinates, we must first set up a coordinate reference for camera.</a:t>
            </a:r>
          </a:p>
          <a:p>
            <a:pPr algn="just"/>
            <a:r>
              <a:rPr lang="en-US" sz="2400" dirty="0" smtClean="0"/>
              <a:t>This coordinate reference defines the position and orientation for the plane of the camera film, which is the plane we want to use to  display a view of the object in the scene.</a:t>
            </a:r>
          </a:p>
          <a:p>
            <a:pPr algn="just"/>
            <a:r>
              <a:rPr lang="en-US" sz="2400" dirty="0" smtClean="0"/>
              <a:t>Object descriptions are then transferred to the camera reference coordinates and projected onto the selected display plane.</a:t>
            </a:r>
          </a:p>
          <a:p>
            <a:pPr algn="just"/>
            <a:r>
              <a:rPr lang="en-US" sz="2400" dirty="0" smtClean="0"/>
              <a:t>We can then display the objects in wireframe form.</a:t>
            </a:r>
          </a:p>
          <a:p>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Parallel Projection</a:t>
            </a:r>
            <a:endParaRPr lang="en-US" dirty="0"/>
          </a:p>
        </p:txBody>
      </p:sp>
      <p:sp>
        <p:nvSpPr>
          <p:cNvPr id="3" name="Content Placeholder 2"/>
          <p:cNvSpPr>
            <a:spLocks noGrp="1"/>
          </p:cNvSpPr>
          <p:nvPr>
            <p:ph idx="1"/>
          </p:nvPr>
        </p:nvSpPr>
        <p:spPr/>
        <p:txBody>
          <a:bodyPr>
            <a:normAutofit fontScale="92500" lnSpcReduction="10000"/>
          </a:bodyPr>
          <a:lstStyle/>
          <a:p>
            <a:pPr algn="just">
              <a:spcBef>
                <a:spcPct val="50000"/>
              </a:spcBef>
              <a:buFontTx/>
              <a:buChar char="•"/>
              <a:defRPr/>
            </a:pPr>
            <a:r>
              <a:rPr lang="en-US" sz="2400" dirty="0" smtClean="0"/>
              <a:t>One method of generating a view of solid objects is to project points on the object surface </a:t>
            </a:r>
            <a:r>
              <a:rPr lang="en-US" sz="2400" b="1" dirty="0" smtClean="0">
                <a:solidFill>
                  <a:schemeClr val="accent3"/>
                </a:solidFill>
              </a:rPr>
              <a:t>along parallel lines </a:t>
            </a:r>
            <a:r>
              <a:rPr lang="en-US" sz="2400" dirty="0" smtClean="0"/>
              <a:t>on to the display plane.</a:t>
            </a:r>
          </a:p>
          <a:p>
            <a:pPr algn="just">
              <a:spcBef>
                <a:spcPct val="50000"/>
              </a:spcBef>
              <a:buFontTx/>
              <a:buChar char="•"/>
              <a:defRPr/>
            </a:pPr>
            <a:r>
              <a:rPr lang="en-US" sz="2400" dirty="0" smtClean="0"/>
              <a:t> By selecting different viewing positions we can project visible points on the object onto the display plane to obtain different two dimensional views of the object.</a:t>
            </a:r>
          </a:p>
          <a:p>
            <a:pPr algn="just">
              <a:spcBef>
                <a:spcPct val="50000"/>
              </a:spcBef>
              <a:buFontTx/>
              <a:buChar char="•"/>
              <a:defRPr/>
            </a:pPr>
            <a:r>
              <a:rPr lang="en-US" sz="2400" dirty="0" smtClean="0"/>
              <a:t>In a parallel projection parallel lines in the world-coordinate scene project into parallel lines on the two-dimensional display plane.</a:t>
            </a:r>
          </a:p>
          <a:p>
            <a:pPr algn="just">
              <a:spcBef>
                <a:spcPct val="50000"/>
              </a:spcBef>
              <a:buFontTx/>
              <a:buChar char="•"/>
              <a:defRPr/>
            </a:pPr>
            <a:r>
              <a:rPr lang="en-US" sz="2400" dirty="0" smtClean="0"/>
              <a:t>This technique is used in engineering and architectural drawings to display an object with a set of views that maintain relative proportions of the object.</a:t>
            </a:r>
          </a:p>
          <a:p>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an0002.jpg"/>
          <p:cNvPicPr>
            <a:picLocks noGrp="1" noChangeAspect="1"/>
          </p:cNvPicPr>
          <p:nvPr>
            <p:ph idx="1"/>
          </p:nvPr>
        </p:nvPicPr>
        <p:blipFill>
          <a:blip r:embed="rId2" cstate="print"/>
          <a:srcRect/>
          <a:stretch>
            <a:fillRect/>
          </a:stretch>
        </p:blipFill>
        <p:spPr>
          <a:xfrm>
            <a:off x="914400" y="685800"/>
            <a:ext cx="7162800" cy="5867399"/>
          </a:xfr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Perspective Projection</a:t>
            </a:r>
            <a:endParaRPr lang="en-US" dirty="0"/>
          </a:p>
        </p:txBody>
      </p:sp>
      <p:sp>
        <p:nvSpPr>
          <p:cNvPr id="3" name="Content Placeholder 2"/>
          <p:cNvSpPr>
            <a:spLocks noGrp="1"/>
          </p:cNvSpPr>
          <p:nvPr>
            <p:ph idx="1"/>
          </p:nvPr>
        </p:nvSpPr>
        <p:spPr/>
        <p:txBody>
          <a:bodyPr>
            <a:normAutofit fontScale="92500"/>
          </a:bodyPr>
          <a:lstStyle/>
          <a:p>
            <a:pPr algn="just">
              <a:spcBef>
                <a:spcPct val="50000"/>
              </a:spcBef>
              <a:buFont typeface="Arial" pitchFamily="34" charset="0"/>
              <a:buChar char="•"/>
              <a:defRPr/>
            </a:pPr>
            <a:r>
              <a:rPr lang="en-US" sz="2400" dirty="0" smtClean="0"/>
              <a:t>Another method of generating a view of a three dimensional scene is to project points to the display plane along </a:t>
            </a:r>
            <a:r>
              <a:rPr lang="en-US" sz="2400" b="1" dirty="0" smtClean="0">
                <a:solidFill>
                  <a:schemeClr val="accent3"/>
                </a:solidFill>
              </a:rPr>
              <a:t>converging paths</a:t>
            </a:r>
            <a:r>
              <a:rPr lang="en-US" sz="2400" dirty="0" smtClean="0"/>
              <a:t>. This causes objects farther from the viewing position to be displayed smaller then the objects of the same size than are nearer to the viewing position.</a:t>
            </a:r>
          </a:p>
          <a:p>
            <a:pPr algn="just">
              <a:spcBef>
                <a:spcPct val="50000"/>
              </a:spcBef>
              <a:buFontTx/>
              <a:buChar char="•"/>
              <a:defRPr/>
            </a:pPr>
            <a:r>
              <a:rPr lang="en-US" sz="2400" dirty="0" smtClean="0"/>
              <a:t>In perspective projection, parallel lines in a scene that are not parallel to the display plane are projected into converging lines.</a:t>
            </a:r>
          </a:p>
          <a:p>
            <a:pPr algn="just">
              <a:spcBef>
                <a:spcPct val="50000"/>
              </a:spcBef>
              <a:buFontTx/>
              <a:buChar char="•"/>
              <a:defRPr/>
            </a:pPr>
            <a:r>
              <a:rPr lang="en-US" sz="2400" dirty="0" smtClean="0"/>
              <a:t>Scenes displayed using perspective projection appear more realistic, since this the way that our eyes and camera lens form images.</a:t>
            </a:r>
          </a:p>
          <a:p>
            <a:pPr>
              <a:buNone/>
            </a:pPr>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smtClean="0"/>
              <a:t>Depth Cueing </a:t>
            </a:r>
            <a:endParaRPr lang="en-US" dirty="0"/>
          </a:p>
        </p:txBody>
      </p:sp>
      <p:sp>
        <p:nvSpPr>
          <p:cNvPr id="3" name="Content Placeholder 2"/>
          <p:cNvSpPr>
            <a:spLocks noGrp="1"/>
          </p:cNvSpPr>
          <p:nvPr>
            <p:ph idx="1"/>
          </p:nvPr>
        </p:nvSpPr>
        <p:spPr>
          <a:xfrm>
            <a:off x="457200" y="1524000"/>
            <a:ext cx="8229600" cy="4800600"/>
          </a:xfrm>
        </p:spPr>
        <p:txBody>
          <a:bodyPr>
            <a:normAutofit fontScale="92500" lnSpcReduction="10000"/>
          </a:bodyPr>
          <a:lstStyle/>
          <a:p>
            <a:pPr algn="just">
              <a:spcBef>
                <a:spcPct val="50000"/>
              </a:spcBef>
              <a:buFont typeface="Arial" pitchFamily="34" charset="0"/>
              <a:buChar char="•"/>
              <a:defRPr/>
            </a:pPr>
            <a:r>
              <a:rPr lang="en-US" sz="2400" dirty="0" smtClean="0"/>
              <a:t>With a few exceptions, depth information is more important, so that we can easily identify for a particular viewing direction, which is the front and which is the back of the displayed objects.</a:t>
            </a:r>
          </a:p>
          <a:p>
            <a:pPr algn="just">
              <a:spcBef>
                <a:spcPct val="50000"/>
              </a:spcBef>
              <a:buFontTx/>
              <a:buChar char="•"/>
              <a:defRPr/>
            </a:pPr>
            <a:r>
              <a:rPr lang="en-US" sz="2400" dirty="0" smtClean="0"/>
              <a:t>There are several ways to include depth info. in two dimensional representation of the solid objects.</a:t>
            </a:r>
          </a:p>
          <a:p>
            <a:pPr algn="just">
              <a:spcBef>
                <a:spcPct val="50000"/>
              </a:spcBef>
              <a:buFontTx/>
              <a:buChar char="•"/>
              <a:defRPr/>
            </a:pPr>
            <a:r>
              <a:rPr lang="en-US" sz="2400" dirty="0" smtClean="0"/>
              <a:t>A simple method for indicating depth with wireframe displays is to vary intensity of objects according to their distance from the viewing position. The lines closest to the viewing position are displayed with the highest intensities and lines farther away are displayed with the decreasing intensities.</a:t>
            </a:r>
          </a:p>
          <a:p>
            <a:pPr algn="just">
              <a:spcBef>
                <a:spcPct val="50000"/>
              </a:spcBef>
              <a:buFontTx/>
              <a:buChar char="•"/>
              <a:defRPr/>
            </a:pPr>
            <a:r>
              <a:rPr lang="en-US" sz="2400" dirty="0" smtClean="0"/>
              <a:t>Depth cueing is applied by choosing maximum and minimum intensity (color values) and a range of distances over which the intensities are to vary.</a:t>
            </a:r>
          </a:p>
          <a:p>
            <a:pPr algn="just">
              <a:spcBef>
                <a:spcPct val="50000"/>
              </a:spcBef>
              <a:buFontTx/>
              <a:buChar char="•"/>
              <a:defRPr/>
            </a:pPr>
            <a:endParaRPr lang="en-US" sz="2400" dirty="0" smtClean="0"/>
          </a:p>
          <a:p>
            <a:pPr>
              <a:buNone/>
            </a:pPr>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im18.jpg"/>
          <p:cNvPicPr>
            <a:picLocks noGrp="1" noChangeAspect="1"/>
          </p:cNvPicPr>
          <p:nvPr>
            <p:ph idx="1"/>
          </p:nvPr>
        </p:nvPicPr>
        <p:blipFill>
          <a:blip r:embed="rId2" cstate="print"/>
          <a:stretch>
            <a:fillRect/>
          </a:stretch>
        </p:blipFill>
        <p:spPr>
          <a:xfrm>
            <a:off x="381000" y="672742"/>
            <a:ext cx="6172200" cy="3823058"/>
          </a:xfrm>
        </p:spPr>
      </p:pic>
      <p:pic>
        <p:nvPicPr>
          <p:cNvPr id="5" name="Picture 4" descr="im19.jpg"/>
          <p:cNvPicPr>
            <a:picLocks noChangeAspect="1"/>
          </p:cNvPicPr>
          <p:nvPr/>
        </p:nvPicPr>
        <p:blipFill>
          <a:blip r:embed="rId3" cstate="print"/>
          <a:stretch>
            <a:fillRect/>
          </a:stretch>
        </p:blipFill>
        <p:spPr>
          <a:xfrm>
            <a:off x="4419600" y="4524375"/>
            <a:ext cx="4495800" cy="2257425"/>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381000"/>
            <a:ext cx="8610600" cy="762000"/>
          </a:xfrm>
        </p:spPr>
        <p:txBody>
          <a:bodyPr>
            <a:normAutofit/>
          </a:bodyPr>
          <a:lstStyle/>
          <a:p>
            <a:r>
              <a:rPr lang="en-US" sz="4000" dirty="0" smtClean="0"/>
              <a:t>Visible Line and Surface Identification</a:t>
            </a:r>
            <a:endParaRPr lang="en-US" sz="4000" dirty="0"/>
          </a:p>
        </p:txBody>
      </p:sp>
      <p:sp>
        <p:nvSpPr>
          <p:cNvPr id="5" name="Content Placeholder 4"/>
          <p:cNvSpPr>
            <a:spLocks noGrp="1"/>
          </p:cNvSpPr>
          <p:nvPr>
            <p:ph idx="1"/>
          </p:nvPr>
        </p:nvSpPr>
        <p:spPr>
          <a:xfrm>
            <a:off x="457200" y="1447800"/>
            <a:ext cx="8229600" cy="4876800"/>
          </a:xfrm>
        </p:spPr>
        <p:txBody>
          <a:bodyPr/>
          <a:lstStyle/>
          <a:p>
            <a:pPr algn="just"/>
            <a:r>
              <a:rPr lang="en-US" dirty="0" smtClean="0"/>
              <a:t>The simplest method is to highlight the visible lines or to display them in a different color.</a:t>
            </a:r>
          </a:p>
          <a:p>
            <a:pPr algn="just"/>
            <a:r>
              <a:rPr lang="en-US" dirty="0" smtClean="0"/>
              <a:t>Another technique, commonly used for engineering drawings, is to display the non-visible lines as dashed lines.</a:t>
            </a:r>
          </a:p>
          <a:p>
            <a:pPr algn="just"/>
            <a:r>
              <a:rPr lang="en-US" dirty="0" smtClean="0"/>
              <a:t>Another approach is to simply remove the non-visible lines.</a:t>
            </a:r>
          </a:p>
          <a:p>
            <a:pPr algn="just"/>
            <a:r>
              <a:rPr lang="en-US" dirty="0" smtClean="0"/>
              <a:t>When objects are to be displayed with color or shaded surfaces, we apply surface-rendering procedures to the visible surfaces so that the hidden surfaces are obscured.</a:t>
            </a:r>
          </a:p>
          <a:p>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r>
              <a:rPr lang="en-US" dirty="0" smtClean="0"/>
              <a:t>Surface Rendering</a:t>
            </a:r>
            <a:endParaRPr lang="en-US" dirty="0"/>
          </a:p>
        </p:txBody>
      </p:sp>
      <p:sp>
        <p:nvSpPr>
          <p:cNvPr id="3" name="Content Placeholder 2"/>
          <p:cNvSpPr>
            <a:spLocks noGrp="1"/>
          </p:cNvSpPr>
          <p:nvPr>
            <p:ph idx="1"/>
          </p:nvPr>
        </p:nvSpPr>
        <p:spPr>
          <a:xfrm>
            <a:off x="457200" y="1524000"/>
            <a:ext cx="8229600" cy="4800600"/>
          </a:xfrm>
        </p:spPr>
        <p:txBody>
          <a:bodyPr/>
          <a:lstStyle/>
          <a:p>
            <a:pPr algn="just"/>
            <a:r>
              <a:rPr lang="en-US" dirty="0" smtClean="0"/>
              <a:t>Added realism is attained in displays by setting the surface intensity of objects according to the lighting conditions in the scene and according to assigned surface characteristics.</a:t>
            </a:r>
          </a:p>
          <a:p>
            <a:pPr algn="just"/>
            <a:r>
              <a:rPr lang="en-US" dirty="0" smtClean="0"/>
              <a:t>Lighting specifications include the intensity and positions of light sources and the general background illumination required for a scene.</a:t>
            </a:r>
          </a:p>
          <a:p>
            <a:pPr algn="just"/>
            <a:r>
              <a:rPr lang="en-US" dirty="0" smtClean="0"/>
              <a:t>Surface properties of objects include degree of transparency and how rough or smooth the surfaces are to be. </a:t>
            </a:r>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04088"/>
            <a:ext cx="8763000" cy="743712"/>
          </a:xfrm>
        </p:spPr>
        <p:txBody>
          <a:bodyPr>
            <a:noAutofit/>
          </a:bodyPr>
          <a:lstStyle/>
          <a:p>
            <a:r>
              <a:rPr lang="en-US" sz="3600" dirty="0" smtClean="0"/>
              <a:t>Three Dimensional Object Representations</a:t>
            </a:r>
            <a:endParaRPr lang="en-US" sz="3600" dirty="0"/>
          </a:p>
        </p:txBody>
      </p:sp>
      <p:sp>
        <p:nvSpPr>
          <p:cNvPr id="3" name="Content Placeholder 2"/>
          <p:cNvSpPr>
            <a:spLocks noGrp="1"/>
          </p:cNvSpPr>
          <p:nvPr>
            <p:ph idx="1"/>
          </p:nvPr>
        </p:nvSpPr>
        <p:spPr>
          <a:xfrm>
            <a:off x="457200" y="1752600"/>
            <a:ext cx="8229600" cy="4572000"/>
          </a:xfrm>
        </p:spPr>
        <p:txBody>
          <a:bodyPr>
            <a:normAutofit fontScale="85000" lnSpcReduction="20000"/>
          </a:bodyPr>
          <a:lstStyle/>
          <a:p>
            <a:r>
              <a:rPr lang="en-US" dirty="0" smtClean="0"/>
              <a:t>Representation schemes for solid objects are often divided into two broad categories, although not all representations fall neatly into any one of two categories:</a:t>
            </a:r>
          </a:p>
          <a:p>
            <a:pPr marL="693738" indent="-354013" algn="just">
              <a:buFont typeface="+mj-lt"/>
              <a:buAutoNum type="arabicPeriod"/>
              <a:defRPr/>
            </a:pPr>
            <a:r>
              <a:rPr lang="en-US" dirty="0" smtClean="0"/>
              <a:t>Boundary representations ( B-reps).</a:t>
            </a:r>
          </a:p>
          <a:p>
            <a:pPr marL="693738" indent="-354013" algn="just">
              <a:buFont typeface="+mj-lt"/>
              <a:buAutoNum type="arabicPeriod"/>
              <a:defRPr/>
            </a:pPr>
            <a:r>
              <a:rPr lang="en-US" dirty="0" smtClean="0"/>
              <a:t>Space-partitioning representations</a:t>
            </a:r>
          </a:p>
          <a:p>
            <a:pPr algn="just">
              <a:buNone/>
              <a:defRPr/>
            </a:pPr>
            <a:r>
              <a:rPr lang="en-US" b="1" dirty="0" smtClean="0">
                <a:solidFill>
                  <a:schemeClr val="accent3"/>
                </a:solidFill>
              </a:rPr>
              <a:t>Boundary representations ( B-reps) :</a:t>
            </a:r>
          </a:p>
          <a:p>
            <a:pPr algn="just">
              <a:buFont typeface="Arial" pitchFamily="34" charset="0"/>
              <a:buChar char="•"/>
              <a:defRPr/>
            </a:pPr>
            <a:r>
              <a:rPr lang="en-US" dirty="0" smtClean="0"/>
              <a:t>This describes  a three-dimensional objects as a set of surfaces that separate the object interior from the environment.</a:t>
            </a:r>
          </a:p>
          <a:p>
            <a:pPr algn="just">
              <a:buNone/>
              <a:defRPr/>
            </a:pPr>
            <a:endParaRPr lang="en-US" dirty="0" smtClean="0"/>
          </a:p>
          <a:p>
            <a:pPr algn="just">
              <a:buNone/>
              <a:defRPr/>
            </a:pPr>
            <a:r>
              <a:rPr lang="en-US" b="1" dirty="0" smtClean="0">
                <a:solidFill>
                  <a:schemeClr val="accent3"/>
                </a:solidFill>
              </a:rPr>
              <a:t>Space-partitioning representations</a:t>
            </a:r>
          </a:p>
          <a:p>
            <a:pPr algn="just">
              <a:buFont typeface="Arial" pitchFamily="34" charset="0"/>
              <a:buChar char="•"/>
              <a:defRPr/>
            </a:pPr>
            <a:r>
              <a:rPr lang="en-US" dirty="0" smtClean="0"/>
              <a:t>They are used to describe interior properties, by partitioning the spatial region containing an object into a set of small, non-overlapping, contiguous solids (usually cubes).</a:t>
            </a:r>
          </a:p>
          <a:p>
            <a:pPr algn="just">
              <a:buNone/>
              <a:defRPr/>
            </a:pPr>
            <a:r>
              <a:rPr lang="en-US" dirty="0" smtClean="0"/>
              <a:t>	</a:t>
            </a:r>
          </a:p>
          <a:p>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19912"/>
          </a:xfrm>
        </p:spPr>
        <p:txBody>
          <a:bodyPr/>
          <a:lstStyle/>
          <a:p>
            <a:r>
              <a:rPr lang="en-US" dirty="0" smtClean="0"/>
              <a:t>Polygon Surfaces</a:t>
            </a:r>
            <a:endParaRPr lang="en-US" dirty="0"/>
          </a:p>
        </p:txBody>
      </p:sp>
      <p:sp>
        <p:nvSpPr>
          <p:cNvPr id="3" name="Content Placeholder 2"/>
          <p:cNvSpPr>
            <a:spLocks noGrp="1"/>
          </p:cNvSpPr>
          <p:nvPr>
            <p:ph idx="1"/>
          </p:nvPr>
        </p:nvSpPr>
        <p:spPr>
          <a:xfrm>
            <a:off x="457200" y="1524000"/>
            <a:ext cx="8229600" cy="4800600"/>
          </a:xfrm>
        </p:spPr>
        <p:txBody>
          <a:bodyPr/>
          <a:lstStyle/>
          <a:p>
            <a:pPr algn="just"/>
            <a:r>
              <a:rPr lang="en-US" sz="2400" dirty="0" smtClean="0"/>
              <a:t>It is example of boundary representation method.</a:t>
            </a:r>
          </a:p>
          <a:p>
            <a:pPr algn="just"/>
            <a:r>
              <a:rPr lang="en-US" sz="2400" dirty="0" smtClean="0"/>
              <a:t>It simplify and speed up the surface rendering and display of objects, since all the surface are described with linear equations.</a:t>
            </a:r>
          </a:p>
          <a:p>
            <a:pPr algn="just">
              <a:buFont typeface="Wingdings" pitchFamily="2" charset="2"/>
              <a:buChar char="Ø"/>
            </a:pPr>
            <a:r>
              <a:rPr lang="en-US" sz="2400" b="1" dirty="0" smtClean="0">
                <a:solidFill>
                  <a:srgbClr val="9BBB59"/>
                </a:solidFill>
              </a:rPr>
              <a:t>Polygon Tables</a:t>
            </a:r>
          </a:p>
          <a:p>
            <a:pPr algn="just"/>
            <a:r>
              <a:rPr lang="en-US" sz="2400" dirty="0" smtClean="0"/>
              <a:t>we specify the polygon surface with a set of vertex coordinate and associated attribute parameters.</a:t>
            </a:r>
          </a:p>
          <a:p>
            <a:pPr algn="just"/>
            <a:r>
              <a:rPr lang="en-US" sz="2400" dirty="0" smtClean="0"/>
              <a:t>Polygon data table can be organized in two way:</a:t>
            </a:r>
          </a:p>
          <a:p>
            <a:pPr algn="just">
              <a:buFont typeface="Calibri" pitchFamily="34" charset="0"/>
              <a:buAutoNum type="arabicPeriod"/>
            </a:pPr>
            <a:r>
              <a:rPr lang="en-US" sz="2400" dirty="0" smtClean="0">
                <a:solidFill>
                  <a:srgbClr val="9BBB59"/>
                </a:solidFill>
              </a:rPr>
              <a:t>	Geometric table</a:t>
            </a:r>
          </a:p>
          <a:p>
            <a:pPr algn="just">
              <a:buFont typeface="Calibri" pitchFamily="34" charset="0"/>
              <a:buAutoNum type="arabicPeriod"/>
            </a:pPr>
            <a:r>
              <a:rPr lang="en-US" sz="2400" dirty="0" smtClean="0">
                <a:solidFill>
                  <a:srgbClr val="9BBB59"/>
                </a:solidFill>
              </a:rPr>
              <a:t>	Attribute table</a:t>
            </a:r>
          </a:p>
          <a:p>
            <a:endParaRPr lang="en-US" sz="2400" dirty="0" smtClean="0"/>
          </a:p>
          <a:p>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2590800"/>
          </a:xfrm>
        </p:spPr>
        <p:txBody>
          <a:bodyPr>
            <a:normAutofit/>
          </a:bodyPr>
          <a:lstStyle/>
          <a:p>
            <a:pPr algn="just"/>
            <a:r>
              <a:rPr lang="en-US" sz="2400" dirty="0" smtClean="0"/>
              <a:t>We then define a viewport in normalized coordinates in the range from 0 to 1 and map the viewing-coordinate description of the scene to normalized coordinates.</a:t>
            </a:r>
          </a:p>
          <a:p>
            <a:pPr algn="just"/>
            <a:r>
              <a:rPr lang="en-US" sz="2400" dirty="0" smtClean="0"/>
              <a:t>At the final step, all parts of the picture that lie outside the viewport are clipped, and the contents of the viewport are transferred to device coordinates.</a:t>
            </a:r>
          </a:p>
          <a:p>
            <a:pPr algn="just"/>
            <a:endParaRPr lang="en-US" sz="2400" dirty="0" smtClean="0"/>
          </a:p>
          <a:p>
            <a:pPr algn="just"/>
            <a:endParaRPr lang="en-US" sz="2400" dirty="0" smtClean="0"/>
          </a:p>
          <a:p>
            <a:pPr algn="just"/>
            <a:endParaRPr lang="en-US" sz="2400" dirty="0"/>
          </a:p>
        </p:txBody>
      </p:sp>
      <p:pic>
        <p:nvPicPr>
          <p:cNvPr id="1029" name="Picture 5" descr="C:\Users\Administrator\Desktop\t\im2.JPG"/>
          <p:cNvPicPr>
            <a:picLocks noChangeAspect="1" noChangeArrowheads="1"/>
          </p:cNvPicPr>
          <p:nvPr/>
        </p:nvPicPr>
        <p:blipFill>
          <a:blip r:embed="rId2" cstate="print"/>
          <a:srcRect/>
          <a:stretch>
            <a:fillRect/>
          </a:stretch>
        </p:blipFill>
        <p:spPr bwMode="auto">
          <a:xfrm>
            <a:off x="533400" y="3505200"/>
            <a:ext cx="8077200" cy="3048000"/>
          </a:xfrm>
          <a:prstGeom prst="rect">
            <a:avLst/>
          </a:prstGeom>
          <a:noFill/>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5562600"/>
          </a:xfrm>
        </p:spPr>
        <p:txBody>
          <a:bodyPr>
            <a:normAutofit fontScale="92500" lnSpcReduction="10000"/>
          </a:bodyPr>
          <a:lstStyle/>
          <a:p>
            <a:pPr algn="just">
              <a:buFont typeface="Arial" pitchFamily="34" charset="0"/>
              <a:buChar char="•"/>
              <a:defRPr/>
            </a:pPr>
            <a:r>
              <a:rPr lang="en-US" sz="2400" dirty="0" smtClean="0">
                <a:solidFill>
                  <a:schemeClr val="accent3"/>
                </a:solidFill>
              </a:rPr>
              <a:t>Geometric data tables </a:t>
            </a:r>
            <a:r>
              <a:rPr lang="en-US" sz="2400" dirty="0" smtClean="0"/>
              <a:t>contains vertex coordinate and parameter to identify the spatial orientation of the polygon surface.</a:t>
            </a:r>
          </a:p>
          <a:p>
            <a:pPr algn="just">
              <a:buFont typeface="Arial" pitchFamily="34" charset="0"/>
              <a:buChar char="•"/>
              <a:defRPr/>
            </a:pPr>
            <a:r>
              <a:rPr lang="en-US" sz="2400" dirty="0" smtClean="0"/>
              <a:t>Attribute data table includes texture characteristics and its surface reflectivity.</a:t>
            </a:r>
          </a:p>
          <a:p>
            <a:pPr algn="just">
              <a:buFont typeface="Arial" pitchFamily="34" charset="0"/>
              <a:buChar char="•"/>
              <a:defRPr/>
            </a:pPr>
            <a:r>
              <a:rPr lang="en-US" sz="2400" dirty="0" smtClean="0"/>
              <a:t>A convenient organization for storing geometric data is to create three list: </a:t>
            </a:r>
          </a:p>
          <a:p>
            <a:pPr marL="738188" indent="-398463" algn="just">
              <a:buFont typeface="+mj-lt"/>
              <a:buAutoNum type="arabicPeriod"/>
              <a:defRPr/>
            </a:pPr>
            <a:r>
              <a:rPr lang="en-US" sz="2400" dirty="0" smtClean="0">
                <a:solidFill>
                  <a:schemeClr val="accent3"/>
                </a:solidFill>
              </a:rPr>
              <a:t>A vertex table</a:t>
            </a:r>
          </a:p>
          <a:p>
            <a:pPr marL="738188" indent="-398463" algn="just">
              <a:buFont typeface="+mj-lt"/>
              <a:buAutoNum type="arabicPeriod"/>
              <a:defRPr/>
            </a:pPr>
            <a:r>
              <a:rPr lang="en-US" sz="2400" dirty="0" smtClean="0">
                <a:solidFill>
                  <a:schemeClr val="accent3"/>
                </a:solidFill>
              </a:rPr>
              <a:t>An edge table</a:t>
            </a:r>
          </a:p>
          <a:p>
            <a:pPr marL="738188" indent="-398463" algn="just">
              <a:buFont typeface="+mj-lt"/>
              <a:buAutoNum type="arabicPeriod"/>
              <a:defRPr/>
            </a:pPr>
            <a:r>
              <a:rPr lang="en-US" sz="2400" dirty="0" smtClean="0">
                <a:solidFill>
                  <a:schemeClr val="accent3"/>
                </a:solidFill>
              </a:rPr>
              <a:t>A polygon table</a:t>
            </a:r>
          </a:p>
          <a:p>
            <a:pPr algn="just">
              <a:buFont typeface="Arial" pitchFamily="34" charset="0"/>
              <a:buChar char="•"/>
              <a:defRPr/>
            </a:pPr>
            <a:r>
              <a:rPr lang="en-US" sz="2400" dirty="0" smtClean="0"/>
              <a:t>Coordinate value for each vertex of an object is stored in </a:t>
            </a:r>
            <a:r>
              <a:rPr lang="en-US" sz="2400" dirty="0" smtClean="0">
                <a:solidFill>
                  <a:schemeClr val="accent3"/>
                </a:solidFill>
              </a:rPr>
              <a:t>vertex table</a:t>
            </a:r>
            <a:r>
              <a:rPr lang="en-US" sz="2400" dirty="0" smtClean="0"/>
              <a:t>.</a:t>
            </a:r>
          </a:p>
          <a:p>
            <a:pPr algn="just">
              <a:buFont typeface="Arial" pitchFamily="34" charset="0"/>
              <a:buChar char="•"/>
              <a:defRPr/>
            </a:pPr>
            <a:r>
              <a:rPr lang="en-US" sz="2400" dirty="0" smtClean="0">
                <a:solidFill>
                  <a:schemeClr val="accent3"/>
                </a:solidFill>
              </a:rPr>
              <a:t>Edge table </a:t>
            </a:r>
            <a:r>
              <a:rPr lang="en-US" sz="2400" dirty="0" smtClean="0"/>
              <a:t>contains pointers back into vertex table to identify the vertices of each polygon edge.</a:t>
            </a:r>
          </a:p>
          <a:p>
            <a:pPr algn="just">
              <a:buFont typeface="Arial" pitchFamily="34" charset="0"/>
              <a:buChar char="•"/>
              <a:defRPr/>
            </a:pPr>
            <a:r>
              <a:rPr lang="en-US" sz="2400" dirty="0" smtClean="0">
                <a:solidFill>
                  <a:schemeClr val="accent3"/>
                </a:solidFill>
              </a:rPr>
              <a:t>Polygon table </a:t>
            </a:r>
            <a:r>
              <a:rPr lang="en-US" sz="2400" dirty="0" smtClean="0"/>
              <a:t>contains pointer back into edge table  to identify the edges for each polygon.</a:t>
            </a:r>
          </a:p>
          <a:p>
            <a:pPr>
              <a:buNone/>
            </a:pPr>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791200"/>
          </a:xfrm>
        </p:spPr>
        <p:txBody>
          <a:bodyPr/>
          <a:lstStyle/>
          <a:p>
            <a:endParaRPr lang="en-US" dirty="0"/>
          </a:p>
        </p:txBody>
      </p:sp>
      <p:pic>
        <p:nvPicPr>
          <p:cNvPr id="4" name="Content Placeholder 3" descr="scan0004.jpg"/>
          <p:cNvPicPr>
            <a:picLocks noChangeAspect="1"/>
          </p:cNvPicPr>
          <p:nvPr/>
        </p:nvPicPr>
        <p:blipFill>
          <a:blip r:embed="rId2" cstate="print"/>
          <a:srcRect l="13402" r="30928" b="61040"/>
          <a:stretch>
            <a:fillRect/>
          </a:stretch>
        </p:blipFill>
        <p:spPr>
          <a:xfrm>
            <a:off x="228600" y="381000"/>
            <a:ext cx="7086600" cy="3429000"/>
          </a:xfrm>
          <a:prstGeom prst="rect">
            <a:avLst/>
          </a:prstGeom>
        </p:spPr>
      </p:pic>
      <p:pic>
        <p:nvPicPr>
          <p:cNvPr id="5" name="Picture 4" descr="scan0004.jpg"/>
          <p:cNvPicPr>
            <a:picLocks noChangeAspect="1"/>
          </p:cNvPicPr>
          <p:nvPr/>
        </p:nvPicPr>
        <p:blipFill>
          <a:blip r:embed="rId2" cstate="print"/>
          <a:srcRect l="74220" t="55556" b="31111"/>
          <a:stretch>
            <a:fillRect/>
          </a:stretch>
        </p:blipFill>
        <p:spPr bwMode="auto">
          <a:xfrm>
            <a:off x="4495800" y="4038600"/>
            <a:ext cx="4419600" cy="2438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Curved Lines and Surfaces</a:t>
            </a:r>
            <a:endParaRPr lang="en-US" dirty="0"/>
          </a:p>
        </p:txBody>
      </p:sp>
      <p:sp>
        <p:nvSpPr>
          <p:cNvPr id="3" name="Content Placeholder 2"/>
          <p:cNvSpPr>
            <a:spLocks noGrp="1"/>
          </p:cNvSpPr>
          <p:nvPr>
            <p:ph idx="1"/>
          </p:nvPr>
        </p:nvSpPr>
        <p:spPr/>
        <p:txBody>
          <a:bodyPr/>
          <a:lstStyle/>
          <a:p>
            <a:pPr algn="just"/>
            <a:r>
              <a:rPr lang="en-US" dirty="0" smtClean="0"/>
              <a:t>Displays of three-dimensional curved lines and surfaces can be generated from an input set of mathematical functions defining the objects or from a set of user specified data points.</a:t>
            </a:r>
          </a:p>
          <a:p>
            <a:pPr algn="just"/>
            <a:r>
              <a:rPr lang="en-US" dirty="0" smtClean="0"/>
              <a:t>When functions are specified, a package can project the defining equations for a curve to the display plane and plot pixel positions along the path of the projected function.</a:t>
            </a:r>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Quadric Surfaces</a:t>
            </a:r>
            <a:endParaRPr lang="en-US" dirty="0"/>
          </a:p>
        </p:txBody>
      </p:sp>
      <p:sp>
        <p:nvSpPr>
          <p:cNvPr id="3" name="Content Placeholder 2"/>
          <p:cNvSpPr>
            <a:spLocks noGrp="1"/>
          </p:cNvSpPr>
          <p:nvPr>
            <p:ph idx="1"/>
          </p:nvPr>
        </p:nvSpPr>
        <p:spPr/>
        <p:txBody>
          <a:bodyPr/>
          <a:lstStyle/>
          <a:p>
            <a:pPr algn="just"/>
            <a:r>
              <a:rPr lang="en-US" sz="2400" dirty="0" smtClean="0"/>
              <a:t>Frequently used classes of objects are the </a:t>
            </a:r>
            <a:r>
              <a:rPr lang="en-US" sz="2400" b="1" dirty="0" smtClean="0"/>
              <a:t>quadric surfaces</a:t>
            </a:r>
            <a:r>
              <a:rPr lang="en-US" sz="2400" dirty="0" smtClean="0"/>
              <a:t>, which are described with second-degree equations (quadratics). They include spheres, ellipsoids,  </a:t>
            </a:r>
            <a:r>
              <a:rPr lang="en-US" sz="2400" dirty="0" err="1" smtClean="0"/>
              <a:t>paraboloids</a:t>
            </a:r>
            <a:r>
              <a:rPr lang="en-US" sz="2400" dirty="0" smtClean="0"/>
              <a:t>, and hyperboloids.  </a:t>
            </a:r>
          </a:p>
          <a:p>
            <a:pPr algn="just"/>
            <a:r>
              <a:rPr lang="en-US" sz="2400" dirty="0" smtClean="0"/>
              <a:t>Quadric  surfaces, particularly  spheres and ellipsoids, are common elements of  graphics scenes, and  they  are often available in      graphics  packages  as  primitives  from  which  more  complex objects can  be constructed.</a:t>
            </a:r>
          </a:p>
          <a:p>
            <a:endParaRPr 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Blobby Objects</a:t>
            </a:r>
            <a:endParaRPr lang="en-US" dirty="0"/>
          </a:p>
        </p:txBody>
      </p:sp>
      <p:sp>
        <p:nvSpPr>
          <p:cNvPr id="3" name="Content Placeholder 2"/>
          <p:cNvSpPr>
            <a:spLocks noGrp="1"/>
          </p:cNvSpPr>
          <p:nvPr>
            <p:ph idx="1"/>
          </p:nvPr>
        </p:nvSpPr>
        <p:spPr/>
        <p:txBody>
          <a:bodyPr/>
          <a:lstStyle/>
          <a:p>
            <a:pPr algn="just"/>
            <a:r>
              <a:rPr lang="en-US" dirty="0" smtClean="0"/>
              <a:t>Some objects do not maintain a fixed shape, but change their surface characteristics in certain motions or when in proximity to other objects.</a:t>
            </a:r>
          </a:p>
          <a:p>
            <a:pPr algn="just"/>
            <a:r>
              <a:rPr lang="en-US" dirty="0" smtClean="0"/>
              <a:t>Examples in this class of objects include molecular structures, water droplets, muscle shapes in the human body etc.</a:t>
            </a:r>
          </a:p>
          <a:p>
            <a:pPr algn="just"/>
            <a:r>
              <a:rPr lang="en-US" dirty="0" smtClean="0"/>
              <a:t>These objects can be described as exhibiting “</a:t>
            </a:r>
            <a:r>
              <a:rPr lang="en-US" dirty="0" err="1" smtClean="0"/>
              <a:t>blobbiness</a:t>
            </a:r>
            <a:r>
              <a:rPr lang="en-US" dirty="0" smtClean="0"/>
              <a:t>” and are often simply referred to as blobby objects, since their shapes show a certain degree of fluidity.</a:t>
            </a:r>
            <a:endParaRPr 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Spline</a:t>
            </a:r>
            <a:r>
              <a:rPr lang="en-US" dirty="0" smtClean="0"/>
              <a:t> Representations</a:t>
            </a:r>
            <a:endParaRPr lang="en-US" dirty="0"/>
          </a:p>
        </p:txBody>
      </p:sp>
      <p:sp>
        <p:nvSpPr>
          <p:cNvPr id="3" name="Content Placeholder 2"/>
          <p:cNvSpPr>
            <a:spLocks noGrp="1"/>
          </p:cNvSpPr>
          <p:nvPr>
            <p:ph idx="1"/>
          </p:nvPr>
        </p:nvSpPr>
        <p:spPr/>
        <p:txBody>
          <a:bodyPr>
            <a:normAutofit fontScale="92500" lnSpcReduction="20000"/>
          </a:bodyPr>
          <a:lstStyle/>
          <a:p>
            <a:pPr algn="just"/>
            <a:r>
              <a:rPr lang="en-US" dirty="0" smtClean="0"/>
              <a:t>In drafting terminology, a </a:t>
            </a:r>
            <a:r>
              <a:rPr lang="en-US" dirty="0" err="1" smtClean="0"/>
              <a:t>Spline</a:t>
            </a:r>
            <a:r>
              <a:rPr lang="en-US" dirty="0" smtClean="0"/>
              <a:t> is a flexible strip used to produce a smooth curve through a designated set of points.</a:t>
            </a:r>
          </a:p>
          <a:p>
            <a:pPr algn="just"/>
            <a:r>
              <a:rPr lang="en-US" dirty="0" smtClean="0"/>
              <a:t>Several small weights are distributed along the length of the strip to hold it in position on the drafting table as the curve is drawn.</a:t>
            </a:r>
          </a:p>
          <a:p>
            <a:pPr algn="just"/>
            <a:r>
              <a:rPr lang="en-US" dirty="0" smtClean="0"/>
              <a:t>The term </a:t>
            </a:r>
            <a:r>
              <a:rPr lang="en-US" dirty="0" err="1" smtClean="0"/>
              <a:t>spline</a:t>
            </a:r>
            <a:r>
              <a:rPr lang="en-US" dirty="0" smtClean="0"/>
              <a:t> curve originally referred to a curve drawn in this manner.</a:t>
            </a:r>
          </a:p>
          <a:p>
            <a:pPr algn="just"/>
            <a:r>
              <a:rPr lang="en-US" dirty="0" smtClean="0"/>
              <a:t>In computer graphics, the term </a:t>
            </a:r>
            <a:r>
              <a:rPr lang="en-US" dirty="0" err="1" smtClean="0"/>
              <a:t>spline</a:t>
            </a:r>
            <a:r>
              <a:rPr lang="en-US" dirty="0" smtClean="0"/>
              <a:t> curve now refers to any composite curve formed with polynomial sections satisfying specified continuity conditions at the boundary of the pieces.</a:t>
            </a:r>
          </a:p>
          <a:p>
            <a:pPr algn="just"/>
            <a:r>
              <a:rPr lang="en-US" dirty="0" smtClean="0"/>
              <a:t>A </a:t>
            </a:r>
            <a:r>
              <a:rPr lang="en-US" dirty="0" err="1" smtClean="0"/>
              <a:t>spline</a:t>
            </a:r>
            <a:r>
              <a:rPr lang="en-US" dirty="0" smtClean="0"/>
              <a:t> surface can be described with two sets of orthogonal </a:t>
            </a:r>
            <a:r>
              <a:rPr lang="en-US" dirty="0" err="1" smtClean="0"/>
              <a:t>spline</a:t>
            </a:r>
            <a:r>
              <a:rPr lang="en-US" dirty="0" smtClean="0"/>
              <a:t> curves.</a:t>
            </a:r>
            <a:endParaRPr 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
            </a:r>
            <a:br>
              <a:rPr lang="en-IN" dirty="0" smtClean="0"/>
            </a:br>
            <a:r>
              <a:rPr lang="en-US" dirty="0" smtClean="0"/>
              <a:t> </a:t>
            </a:r>
            <a:r>
              <a:rPr lang="en-IN" dirty="0" smtClean="0"/>
              <a:t/>
            </a:r>
            <a:br>
              <a:rPr lang="en-IN" dirty="0" smtClean="0"/>
            </a:br>
            <a:r>
              <a:rPr lang="en-US" b="1" dirty="0" smtClean="0"/>
              <a:t> 3-D Transformations</a:t>
            </a:r>
            <a:endParaRPr lang="en-IN" dirty="0"/>
          </a:p>
        </p:txBody>
      </p:sp>
      <p:sp>
        <p:nvSpPr>
          <p:cNvPr id="3" name="Content Placeholder 2"/>
          <p:cNvSpPr>
            <a:spLocks noGrp="1"/>
          </p:cNvSpPr>
          <p:nvPr>
            <p:ph idx="1"/>
          </p:nvPr>
        </p:nvSpPr>
        <p:spPr/>
        <p:txBody>
          <a:bodyPr>
            <a:normAutofit/>
          </a:bodyPr>
          <a:lstStyle/>
          <a:p>
            <a:pPr algn="ctr">
              <a:buNone/>
            </a:pPr>
            <a:r>
              <a:rPr lang="en-US" sz="2000" b="1" dirty="0" smtClean="0"/>
              <a:t>TRANSLATION</a:t>
            </a:r>
            <a:endParaRPr lang="en-IN" sz="2000" dirty="0" smtClean="0"/>
          </a:p>
          <a:p>
            <a:r>
              <a:rPr lang="en-US" sz="2000" dirty="0" smtClean="0"/>
              <a:t>In a three-dimensional homogeneous coordinate representation, a point is translated </a:t>
            </a:r>
            <a:r>
              <a:rPr lang="en-US" sz="2000" b="1" dirty="0" smtClean="0"/>
              <a:t> </a:t>
            </a:r>
            <a:r>
              <a:rPr lang="en-US" sz="2000" dirty="0" smtClean="0"/>
              <a:t>from position P = </a:t>
            </a:r>
            <a:r>
              <a:rPr lang="en-US" sz="2000" b="1" i="1" dirty="0" smtClean="0"/>
              <a:t>(x, </a:t>
            </a:r>
            <a:r>
              <a:rPr lang="en-US" sz="2000" b="1" dirty="0" smtClean="0"/>
              <a:t>y, </a:t>
            </a:r>
            <a:r>
              <a:rPr lang="en-US" sz="2000" b="1" i="1" dirty="0" smtClean="0"/>
              <a:t>z) </a:t>
            </a:r>
            <a:r>
              <a:rPr lang="en-US" sz="2000" dirty="0" smtClean="0"/>
              <a:t>to position P' = </a:t>
            </a:r>
            <a:r>
              <a:rPr lang="en-US" sz="2000" b="1" i="1" dirty="0" smtClean="0"/>
              <a:t>(x', </a:t>
            </a:r>
            <a:r>
              <a:rPr lang="en-US" sz="2000" b="1" dirty="0" smtClean="0"/>
              <a:t>y', z'</a:t>
            </a:r>
            <a:r>
              <a:rPr lang="en-US" sz="2000" dirty="0" smtClean="0"/>
              <a:t>) with the matrix operation</a:t>
            </a:r>
          </a:p>
          <a:p>
            <a:pPr>
              <a:buNone/>
            </a:pPr>
            <a:endParaRPr lang="en-IN" sz="2400" dirty="0" smtClean="0"/>
          </a:p>
          <a:p>
            <a:pPr>
              <a:buNone/>
            </a:pPr>
            <a:r>
              <a:rPr lang="en-US" sz="2000" dirty="0" smtClean="0"/>
              <a:t> </a:t>
            </a:r>
            <a:endParaRPr lang="en-IN" sz="2000" dirty="0" smtClean="0"/>
          </a:p>
        </p:txBody>
      </p:sp>
      <p:pic>
        <p:nvPicPr>
          <p:cNvPr id="1028" name="Picture 4"/>
          <p:cNvPicPr>
            <a:picLocks noChangeAspect="1" noChangeArrowheads="1"/>
          </p:cNvPicPr>
          <p:nvPr/>
        </p:nvPicPr>
        <p:blipFill>
          <a:blip r:embed="rId2" cstate="print"/>
          <a:srcRect/>
          <a:stretch>
            <a:fillRect/>
          </a:stretch>
        </p:blipFill>
        <p:spPr bwMode="auto">
          <a:xfrm>
            <a:off x="1219201" y="3581400"/>
            <a:ext cx="5710238" cy="2362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r>
              <a:rPr lang="en-IN" dirty="0" smtClean="0"/>
              <a:t>Translation </a:t>
            </a:r>
            <a:endParaRPr lang="en-IN" dirty="0"/>
          </a:p>
        </p:txBody>
      </p:sp>
      <p:sp>
        <p:nvSpPr>
          <p:cNvPr id="3" name="Content Placeholder 2"/>
          <p:cNvSpPr>
            <a:spLocks noGrp="1"/>
          </p:cNvSpPr>
          <p:nvPr>
            <p:ph idx="1"/>
          </p:nvPr>
        </p:nvSpPr>
        <p:spPr>
          <a:xfrm>
            <a:off x="457200" y="1447800"/>
            <a:ext cx="8229600" cy="4876800"/>
          </a:xfrm>
        </p:spPr>
        <p:txBody>
          <a:bodyPr/>
          <a:lstStyle/>
          <a:p>
            <a:r>
              <a:rPr lang="en-US" dirty="0" smtClean="0"/>
              <a:t>Parameters </a:t>
            </a:r>
            <a:r>
              <a:rPr lang="en-US" i="1" dirty="0" err="1" smtClean="0"/>
              <a:t>t</a:t>
            </a:r>
            <a:r>
              <a:rPr lang="en-US" i="1" baseline="-25000" dirty="0" err="1" smtClean="0"/>
              <a:t>x</a:t>
            </a:r>
            <a:r>
              <a:rPr lang="en-US" i="1" dirty="0" smtClean="0"/>
              <a:t> </a:t>
            </a:r>
            <a:r>
              <a:rPr lang="en-US" dirty="0" err="1" smtClean="0"/>
              <a:t>t</a:t>
            </a:r>
            <a:r>
              <a:rPr lang="en-US" baseline="-25000" dirty="0" err="1" smtClean="0"/>
              <a:t>y</a:t>
            </a:r>
            <a:r>
              <a:rPr lang="en-US" dirty="0" smtClean="0"/>
              <a:t> and </a:t>
            </a:r>
            <a:r>
              <a:rPr lang="en-US" dirty="0" err="1" smtClean="0"/>
              <a:t>t</a:t>
            </a:r>
            <a:r>
              <a:rPr lang="en-US" baseline="-25000" dirty="0" err="1" smtClean="0"/>
              <a:t>z</a:t>
            </a:r>
            <a:r>
              <a:rPr lang="en-US" dirty="0" smtClean="0"/>
              <a:t> specifying translation distances for the coordinate directions </a:t>
            </a:r>
            <a:r>
              <a:rPr lang="en-US" b="1" i="1" dirty="0" smtClean="0"/>
              <a:t>x, </a:t>
            </a:r>
            <a:r>
              <a:rPr lang="en-US" b="1" dirty="0" smtClean="0"/>
              <a:t>y, </a:t>
            </a:r>
            <a:r>
              <a:rPr lang="en-US" dirty="0" smtClean="0"/>
              <a:t>and </a:t>
            </a:r>
            <a:r>
              <a:rPr lang="en-US" b="1" dirty="0" smtClean="0"/>
              <a:t>z</a:t>
            </a:r>
            <a:r>
              <a:rPr lang="en-US" dirty="0" smtClean="0"/>
              <a:t>, are assigned any real values. The matrix representation in Eq. 11-1 is equivalent to the three equations</a:t>
            </a:r>
            <a:endParaRPr lang="en-IN" dirty="0" smtClean="0"/>
          </a:p>
          <a:p>
            <a:pPr lvl="1">
              <a:buNone/>
            </a:pPr>
            <a:r>
              <a:rPr lang="en-US" b="1" dirty="0" smtClean="0"/>
              <a:t>x' = x </a:t>
            </a:r>
            <a:r>
              <a:rPr lang="en-US" dirty="0" smtClean="0"/>
              <a:t>+ </a:t>
            </a:r>
            <a:r>
              <a:rPr lang="en-US" i="1" dirty="0" err="1" smtClean="0"/>
              <a:t>t</a:t>
            </a:r>
            <a:r>
              <a:rPr lang="en-US" i="1" baseline="-25000" dirty="0" err="1" smtClean="0"/>
              <a:t>x</a:t>
            </a:r>
            <a:r>
              <a:rPr lang="en-US" i="1" baseline="-25000" dirty="0" smtClean="0"/>
              <a:t> </a:t>
            </a:r>
            <a:r>
              <a:rPr lang="en-US" i="1" dirty="0" smtClean="0"/>
              <a:t>, 	</a:t>
            </a:r>
          </a:p>
          <a:p>
            <a:pPr lvl="1">
              <a:buNone/>
            </a:pPr>
            <a:r>
              <a:rPr lang="en-US" b="1" dirty="0" smtClean="0"/>
              <a:t>y ' = y </a:t>
            </a:r>
            <a:r>
              <a:rPr lang="en-US" dirty="0" smtClean="0"/>
              <a:t>+ </a:t>
            </a:r>
            <a:r>
              <a:rPr lang="en-US" dirty="0" err="1" smtClean="0"/>
              <a:t>t</a:t>
            </a:r>
            <a:r>
              <a:rPr lang="en-US" baseline="-25000" dirty="0" err="1" smtClean="0"/>
              <a:t>y</a:t>
            </a:r>
            <a:r>
              <a:rPr lang="en-US" baseline="-25000" dirty="0" smtClean="0"/>
              <a:t> </a:t>
            </a:r>
            <a:r>
              <a:rPr lang="en-US" b="1" i="1" dirty="0" smtClean="0"/>
              <a:t> </a:t>
            </a:r>
            <a:r>
              <a:rPr lang="en-US" i="1" dirty="0" smtClean="0"/>
              <a:t>,</a:t>
            </a:r>
            <a:r>
              <a:rPr lang="en-US" b="1" i="1" dirty="0" smtClean="0"/>
              <a:t>  	</a:t>
            </a:r>
          </a:p>
          <a:p>
            <a:pPr lvl="1">
              <a:buNone/>
            </a:pPr>
            <a:r>
              <a:rPr lang="en-US" b="1" i="1" dirty="0" smtClean="0"/>
              <a:t>z ' = z </a:t>
            </a:r>
            <a:r>
              <a:rPr lang="en-US" dirty="0" smtClean="0"/>
              <a:t>+ </a:t>
            </a:r>
            <a:r>
              <a:rPr lang="en-US" dirty="0" err="1" smtClean="0"/>
              <a:t>t</a:t>
            </a:r>
            <a:r>
              <a:rPr lang="en-US" baseline="-25000" dirty="0" err="1" smtClean="0"/>
              <a:t>z</a:t>
            </a:r>
            <a:endParaRPr lang="en-IN" dirty="0" smtClean="0"/>
          </a:p>
          <a:p>
            <a:endParaRPr lang="en-IN" dirty="0"/>
          </a:p>
        </p:txBody>
      </p:sp>
      <p:pic>
        <p:nvPicPr>
          <p:cNvPr id="2050" name="Picture 2"/>
          <p:cNvPicPr>
            <a:picLocks noChangeAspect="1" noChangeArrowheads="1"/>
          </p:cNvPicPr>
          <p:nvPr/>
        </p:nvPicPr>
        <p:blipFill>
          <a:blip r:embed="rId2" cstate="print"/>
          <a:srcRect/>
          <a:stretch>
            <a:fillRect/>
          </a:stretch>
        </p:blipFill>
        <p:spPr bwMode="auto">
          <a:xfrm>
            <a:off x="3048000" y="3429000"/>
            <a:ext cx="4567238" cy="285909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Rotation </a:t>
            </a:r>
            <a:endParaRPr lang="en-IN" dirty="0"/>
          </a:p>
        </p:txBody>
      </p:sp>
      <p:sp>
        <p:nvSpPr>
          <p:cNvPr id="3" name="Content Placeholder 2"/>
          <p:cNvSpPr>
            <a:spLocks noGrp="1"/>
          </p:cNvSpPr>
          <p:nvPr>
            <p:ph idx="1"/>
          </p:nvPr>
        </p:nvSpPr>
        <p:spPr/>
        <p:txBody>
          <a:bodyPr/>
          <a:lstStyle/>
          <a:p>
            <a:r>
              <a:rPr lang="en-US" dirty="0" smtClean="0"/>
              <a:t>To generate a rotation transformation for an object, we must designate an </a:t>
            </a:r>
            <a:r>
              <a:rPr lang="en-US" b="1" dirty="0" smtClean="0"/>
              <a:t>axis of rotation</a:t>
            </a:r>
            <a:r>
              <a:rPr lang="en-US" dirty="0" smtClean="0"/>
              <a:t> (about which the object is to be rotated) and the amount of </a:t>
            </a:r>
            <a:r>
              <a:rPr lang="en-US" b="1" dirty="0" smtClean="0"/>
              <a:t>angular rotation</a:t>
            </a:r>
            <a:r>
              <a:rPr lang="en-US" dirty="0" smtClean="0"/>
              <a:t>.</a:t>
            </a:r>
            <a:endParaRPr lang="en-IN" dirty="0" smtClean="0"/>
          </a:p>
          <a:p>
            <a:endParaRPr lang="en-IN" dirty="0"/>
          </a:p>
        </p:txBody>
      </p:sp>
      <p:pic>
        <p:nvPicPr>
          <p:cNvPr id="6" name="Picture 2"/>
          <p:cNvPicPr>
            <a:picLocks noChangeAspect="1" noChangeArrowheads="1"/>
          </p:cNvPicPr>
          <p:nvPr/>
        </p:nvPicPr>
        <p:blipFill>
          <a:blip r:embed="rId2" cstate="print"/>
          <a:srcRect/>
          <a:stretch>
            <a:fillRect/>
          </a:stretch>
        </p:blipFill>
        <p:spPr bwMode="auto">
          <a:xfrm>
            <a:off x="1443038" y="3733800"/>
            <a:ext cx="6257925" cy="25050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Rotation</a:t>
            </a:r>
            <a:endParaRPr lang="en-IN" dirty="0"/>
          </a:p>
        </p:txBody>
      </p:sp>
      <p:pic>
        <p:nvPicPr>
          <p:cNvPr id="2051" name="Picture 3"/>
          <p:cNvPicPr>
            <a:picLocks noChangeAspect="1" noChangeArrowheads="1"/>
          </p:cNvPicPr>
          <p:nvPr/>
        </p:nvPicPr>
        <p:blipFill>
          <a:blip r:embed="rId2" cstate="print"/>
          <a:srcRect/>
          <a:stretch>
            <a:fillRect/>
          </a:stretch>
        </p:blipFill>
        <p:spPr bwMode="auto">
          <a:xfrm>
            <a:off x="1924050" y="4543425"/>
            <a:ext cx="5295900" cy="1781175"/>
          </a:xfrm>
          <a:prstGeom prst="rect">
            <a:avLst/>
          </a:prstGeom>
          <a:noFill/>
          <a:ln w="9525">
            <a:noFill/>
            <a:miter lim="800000"/>
            <a:headEnd/>
            <a:tailEnd/>
          </a:ln>
          <a:effectLst/>
        </p:spPr>
      </p:pic>
      <p:pic>
        <p:nvPicPr>
          <p:cNvPr id="6" name="Picture 3"/>
          <p:cNvPicPr>
            <a:picLocks noGrp="1" noChangeAspect="1" noChangeArrowheads="1"/>
          </p:cNvPicPr>
          <p:nvPr>
            <p:ph idx="1"/>
          </p:nvPr>
        </p:nvPicPr>
        <p:blipFill>
          <a:blip r:embed="rId3" cstate="print"/>
          <a:srcRect/>
          <a:stretch>
            <a:fillRect/>
          </a:stretch>
        </p:blipFill>
        <p:spPr bwMode="auto">
          <a:xfrm>
            <a:off x="3169920" y="2971800"/>
            <a:ext cx="2804160" cy="1440180"/>
          </a:xfrm>
          <a:prstGeom prst="rect">
            <a:avLst/>
          </a:prstGeom>
          <a:noFill/>
          <a:ln w="9525">
            <a:noFill/>
            <a:miter lim="800000"/>
            <a:headEnd/>
            <a:tailEnd/>
          </a:ln>
          <a:effectLst/>
        </p:spPr>
      </p:pic>
      <p:sp>
        <p:nvSpPr>
          <p:cNvPr id="7" name="Rectangle 6"/>
          <p:cNvSpPr/>
          <p:nvPr/>
        </p:nvSpPr>
        <p:spPr>
          <a:xfrm>
            <a:off x="1066800" y="2057400"/>
            <a:ext cx="6858000" cy="646331"/>
          </a:xfrm>
          <a:prstGeom prst="rect">
            <a:avLst/>
          </a:prstGeom>
        </p:spPr>
        <p:txBody>
          <a:bodyPr wrap="square">
            <a:spAutoFit/>
          </a:bodyPr>
          <a:lstStyle/>
          <a:p>
            <a:r>
              <a:rPr lang="en-US" dirty="0" smtClean="0"/>
              <a:t>The two-dimensional </a:t>
            </a:r>
            <a:r>
              <a:rPr lang="en-US" b="1" dirty="0" smtClean="0"/>
              <a:t>z-axis rotation</a:t>
            </a:r>
            <a:r>
              <a:rPr lang="en-US" dirty="0" smtClean="0"/>
              <a:t> equations are easily extended to three dimensions:</a:t>
            </a:r>
            <a:endParaRPr lang="en-IN" dirty="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5867400"/>
          </a:xfrm>
        </p:spPr>
        <p:txBody>
          <a:bodyPr>
            <a:normAutofit fontScale="92500" lnSpcReduction="10000"/>
          </a:bodyPr>
          <a:lstStyle/>
          <a:p>
            <a:pPr algn="just"/>
            <a:r>
              <a:rPr lang="en-US" dirty="0" smtClean="0"/>
              <a:t>By changing the position of the viewport, we can view objects at different positions on the display area of an output device.</a:t>
            </a:r>
          </a:p>
          <a:p>
            <a:pPr algn="just"/>
            <a:r>
              <a:rPr lang="en-US" dirty="0" smtClean="0"/>
              <a:t>Also, by varying the size of viewports, we can change the size and proportions of displayed objects.</a:t>
            </a:r>
          </a:p>
          <a:p>
            <a:pPr algn="just"/>
            <a:r>
              <a:rPr lang="en-US" dirty="0" smtClean="0"/>
              <a:t>We achieve zooming effects by successively mapping different-sized windows on a fixed-size viewport.</a:t>
            </a:r>
          </a:p>
          <a:p>
            <a:pPr algn="just"/>
            <a:r>
              <a:rPr lang="en-US" dirty="0" smtClean="0"/>
              <a:t>As the windows are made smaller, we zoom in on some part of a scene to view details that are not shown with larger windows.</a:t>
            </a:r>
          </a:p>
          <a:p>
            <a:pPr algn="just"/>
            <a:r>
              <a:rPr lang="en-US" dirty="0" smtClean="0"/>
              <a:t>More overview is obtained by zooming out from a section of a scene with successively larger windows.</a:t>
            </a:r>
          </a:p>
          <a:p>
            <a:pPr algn="just"/>
            <a:r>
              <a:rPr lang="en-US" dirty="0" smtClean="0"/>
              <a:t>Once the scene has been transferred to normalized coordinates, the unit square is simply mapped to the display area for the particular output device in use at that time.</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Rotation </a:t>
            </a:r>
            <a:endParaRPr lang="en-IN" dirty="0"/>
          </a:p>
        </p:txBody>
      </p:sp>
      <p:pic>
        <p:nvPicPr>
          <p:cNvPr id="3075" name="Picture 3"/>
          <p:cNvPicPr>
            <a:picLocks noGrp="1" noChangeAspect="1" noChangeArrowheads="1"/>
          </p:cNvPicPr>
          <p:nvPr>
            <p:ph idx="1"/>
          </p:nvPr>
        </p:nvPicPr>
        <p:blipFill>
          <a:blip r:embed="rId2" cstate="print"/>
          <a:srcRect/>
          <a:stretch>
            <a:fillRect/>
          </a:stretch>
        </p:blipFill>
        <p:spPr bwMode="auto">
          <a:xfrm>
            <a:off x="1645920" y="2495391"/>
            <a:ext cx="5852160" cy="326898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Rotation </a:t>
            </a:r>
            <a:endParaRPr lang="en-IN" dirty="0"/>
          </a:p>
        </p:txBody>
      </p:sp>
      <p:sp>
        <p:nvSpPr>
          <p:cNvPr id="3" name="Content Placeholder 2"/>
          <p:cNvSpPr>
            <a:spLocks noGrp="1"/>
          </p:cNvSpPr>
          <p:nvPr>
            <p:ph idx="1"/>
          </p:nvPr>
        </p:nvSpPr>
        <p:spPr/>
        <p:txBody>
          <a:bodyPr/>
          <a:lstStyle/>
          <a:p>
            <a:r>
              <a:rPr lang="en-US" dirty="0" smtClean="0"/>
              <a:t>The equations for an </a:t>
            </a:r>
            <a:r>
              <a:rPr lang="en-IN" dirty="0" smtClean="0"/>
              <a:t> </a:t>
            </a:r>
            <a:r>
              <a:rPr lang="en-US" b="1" dirty="0" smtClean="0"/>
              <a:t>x-axis rotation</a:t>
            </a:r>
            <a:r>
              <a:rPr lang="en-US" dirty="0" smtClean="0"/>
              <a:t>:</a:t>
            </a:r>
            <a:endParaRPr lang="en-IN" dirty="0" smtClean="0"/>
          </a:p>
          <a:p>
            <a:pPr>
              <a:buNone/>
            </a:pPr>
            <a:endParaRPr lang="en-IN" dirty="0"/>
          </a:p>
        </p:txBody>
      </p:sp>
      <p:pic>
        <p:nvPicPr>
          <p:cNvPr id="4098" name="Picture 2"/>
          <p:cNvPicPr>
            <a:picLocks noChangeAspect="1" noChangeArrowheads="1"/>
          </p:cNvPicPr>
          <p:nvPr/>
        </p:nvPicPr>
        <p:blipFill>
          <a:blip r:embed="rId2" cstate="print"/>
          <a:srcRect/>
          <a:stretch>
            <a:fillRect/>
          </a:stretch>
        </p:blipFill>
        <p:spPr bwMode="auto">
          <a:xfrm>
            <a:off x="2828925" y="2538413"/>
            <a:ext cx="3486150" cy="1781175"/>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cstate="print"/>
          <a:srcRect/>
          <a:stretch>
            <a:fillRect/>
          </a:stretch>
        </p:blipFill>
        <p:spPr bwMode="auto">
          <a:xfrm>
            <a:off x="1524000" y="4676775"/>
            <a:ext cx="6172199" cy="14954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Rotation </a:t>
            </a:r>
            <a:endParaRPr lang="en-IN" dirty="0"/>
          </a:p>
        </p:txBody>
      </p:sp>
      <p:pic>
        <p:nvPicPr>
          <p:cNvPr id="5122" name="Picture 2"/>
          <p:cNvPicPr>
            <a:picLocks noGrp="1" noChangeAspect="1" noChangeArrowheads="1"/>
          </p:cNvPicPr>
          <p:nvPr>
            <p:ph idx="1"/>
          </p:nvPr>
        </p:nvPicPr>
        <p:blipFill>
          <a:blip r:embed="rId2" cstate="print"/>
          <a:srcRect/>
          <a:stretch>
            <a:fillRect/>
          </a:stretch>
        </p:blipFill>
        <p:spPr bwMode="auto">
          <a:xfrm>
            <a:off x="1562100" y="2483961"/>
            <a:ext cx="6019800" cy="329184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Rotation</a:t>
            </a:r>
            <a:endParaRPr lang="en-IN" dirty="0"/>
          </a:p>
        </p:txBody>
      </p:sp>
      <p:sp>
        <p:nvSpPr>
          <p:cNvPr id="3" name="Content Placeholder 2"/>
          <p:cNvSpPr>
            <a:spLocks noGrp="1"/>
          </p:cNvSpPr>
          <p:nvPr>
            <p:ph idx="1"/>
          </p:nvPr>
        </p:nvSpPr>
        <p:spPr/>
        <p:txBody>
          <a:bodyPr/>
          <a:lstStyle/>
          <a:p>
            <a:r>
              <a:rPr lang="en-US" dirty="0" smtClean="0"/>
              <a:t>the transformation equations for a </a:t>
            </a:r>
            <a:r>
              <a:rPr lang="en-US" b="1" dirty="0" smtClean="0"/>
              <a:t>y-axis rotation:</a:t>
            </a:r>
            <a:endParaRPr lang="en-IN" dirty="0" smtClean="0"/>
          </a:p>
          <a:p>
            <a:pPr>
              <a:buNone/>
            </a:pPr>
            <a:endParaRPr lang="en-IN" dirty="0"/>
          </a:p>
        </p:txBody>
      </p:sp>
      <p:pic>
        <p:nvPicPr>
          <p:cNvPr id="6146" name="Picture 2"/>
          <p:cNvPicPr>
            <a:picLocks noChangeAspect="1" noChangeArrowheads="1"/>
          </p:cNvPicPr>
          <p:nvPr/>
        </p:nvPicPr>
        <p:blipFill>
          <a:blip r:embed="rId2" cstate="print"/>
          <a:srcRect/>
          <a:stretch>
            <a:fillRect/>
          </a:stretch>
        </p:blipFill>
        <p:spPr bwMode="auto">
          <a:xfrm>
            <a:off x="3243263" y="2438400"/>
            <a:ext cx="2657475" cy="1581150"/>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cstate="print"/>
          <a:srcRect/>
          <a:stretch>
            <a:fillRect/>
          </a:stretch>
        </p:blipFill>
        <p:spPr bwMode="auto">
          <a:xfrm>
            <a:off x="733425" y="3886200"/>
            <a:ext cx="7677150" cy="2743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Rotation</a:t>
            </a:r>
            <a:endParaRPr lang="en-IN" dirty="0"/>
          </a:p>
        </p:txBody>
      </p:sp>
      <p:sp>
        <p:nvSpPr>
          <p:cNvPr id="3" name="Content Placeholder 2"/>
          <p:cNvSpPr>
            <a:spLocks noGrp="1"/>
          </p:cNvSpPr>
          <p:nvPr>
            <p:ph idx="1"/>
          </p:nvPr>
        </p:nvSpPr>
        <p:spPr/>
        <p:txBody>
          <a:bodyPr/>
          <a:lstStyle/>
          <a:p>
            <a:endParaRPr lang="en-IN"/>
          </a:p>
        </p:txBody>
      </p:sp>
      <p:pic>
        <p:nvPicPr>
          <p:cNvPr id="7170" name="Picture 2"/>
          <p:cNvPicPr>
            <a:picLocks noChangeAspect="1" noChangeArrowheads="1"/>
          </p:cNvPicPr>
          <p:nvPr/>
        </p:nvPicPr>
        <p:blipFill>
          <a:blip r:embed="rId2" cstate="print"/>
          <a:srcRect/>
          <a:stretch>
            <a:fillRect/>
          </a:stretch>
        </p:blipFill>
        <p:spPr bwMode="auto">
          <a:xfrm>
            <a:off x="809625" y="2057400"/>
            <a:ext cx="7524750" cy="3581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IN" dirty="0" smtClean="0"/>
              <a:t>Scaling </a:t>
            </a:r>
            <a:endParaRPr lang="en-IN" dirty="0"/>
          </a:p>
        </p:txBody>
      </p:sp>
      <p:sp>
        <p:nvSpPr>
          <p:cNvPr id="3" name="Content Placeholder 2"/>
          <p:cNvSpPr>
            <a:spLocks noGrp="1"/>
          </p:cNvSpPr>
          <p:nvPr>
            <p:ph idx="1"/>
          </p:nvPr>
        </p:nvSpPr>
        <p:spPr/>
        <p:txBody>
          <a:bodyPr/>
          <a:lstStyle/>
          <a:p>
            <a:endParaRPr lang="en-IN" dirty="0"/>
          </a:p>
        </p:txBody>
      </p:sp>
      <p:pic>
        <p:nvPicPr>
          <p:cNvPr id="8194" name="Picture 2"/>
          <p:cNvPicPr>
            <a:picLocks noChangeAspect="1" noChangeArrowheads="1"/>
          </p:cNvPicPr>
          <p:nvPr/>
        </p:nvPicPr>
        <p:blipFill>
          <a:blip r:embed="rId2" cstate="print"/>
          <a:srcRect/>
          <a:stretch>
            <a:fillRect/>
          </a:stretch>
        </p:blipFill>
        <p:spPr bwMode="auto">
          <a:xfrm>
            <a:off x="357188" y="1676400"/>
            <a:ext cx="8429625" cy="48101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Scaling </a:t>
            </a:r>
            <a:endParaRPr lang="en-IN" dirty="0"/>
          </a:p>
        </p:txBody>
      </p:sp>
      <p:sp>
        <p:nvSpPr>
          <p:cNvPr id="3" name="Content Placeholder 2"/>
          <p:cNvSpPr>
            <a:spLocks noGrp="1"/>
          </p:cNvSpPr>
          <p:nvPr>
            <p:ph idx="1"/>
          </p:nvPr>
        </p:nvSpPr>
        <p:spPr/>
        <p:txBody>
          <a:bodyPr/>
          <a:lstStyle/>
          <a:p>
            <a:r>
              <a:rPr lang="en-US" dirty="0" smtClean="0"/>
              <a:t>Explicit expressions for the coordinate transformations for scaling relative to the origin are</a:t>
            </a:r>
          </a:p>
          <a:p>
            <a:pPr>
              <a:buNone/>
            </a:pPr>
            <a:endParaRPr lang="en-IN" dirty="0" smtClean="0"/>
          </a:p>
          <a:p>
            <a:pPr>
              <a:buNone/>
            </a:pPr>
            <a:endParaRPr lang="en-IN" dirty="0" smtClean="0"/>
          </a:p>
        </p:txBody>
      </p:sp>
      <p:pic>
        <p:nvPicPr>
          <p:cNvPr id="9218" name="Picture 2"/>
          <p:cNvPicPr>
            <a:picLocks noChangeAspect="1" noChangeArrowheads="1"/>
          </p:cNvPicPr>
          <p:nvPr/>
        </p:nvPicPr>
        <p:blipFill>
          <a:blip r:embed="rId2" cstate="print"/>
          <a:srcRect/>
          <a:stretch>
            <a:fillRect/>
          </a:stretch>
        </p:blipFill>
        <p:spPr bwMode="auto">
          <a:xfrm>
            <a:off x="1795463" y="2895600"/>
            <a:ext cx="5553075" cy="638175"/>
          </a:xfrm>
          <a:prstGeom prst="rect">
            <a:avLst/>
          </a:prstGeom>
          <a:noFill/>
          <a:ln w="9525">
            <a:noFill/>
            <a:miter lim="800000"/>
            <a:headEnd/>
            <a:tailEnd/>
          </a:ln>
          <a:effectLst/>
        </p:spPr>
      </p:pic>
      <p:sp>
        <p:nvSpPr>
          <p:cNvPr id="5" name="Rectangle 4"/>
          <p:cNvSpPr/>
          <p:nvPr/>
        </p:nvSpPr>
        <p:spPr>
          <a:xfrm>
            <a:off x="762000" y="3496270"/>
            <a:ext cx="7848600" cy="646331"/>
          </a:xfrm>
          <a:prstGeom prst="rect">
            <a:avLst/>
          </a:prstGeom>
        </p:spPr>
        <p:txBody>
          <a:bodyPr wrap="square">
            <a:spAutoFit/>
          </a:bodyPr>
          <a:lstStyle/>
          <a:p>
            <a:r>
              <a:rPr lang="en-US" dirty="0" smtClean="0"/>
              <a:t>Scaling with respect to a selected fixed position </a:t>
            </a:r>
            <a:r>
              <a:rPr lang="en-US" b="1" dirty="0" smtClean="0"/>
              <a:t>(</a:t>
            </a:r>
            <a:r>
              <a:rPr lang="en-US" b="1" dirty="0" err="1" smtClean="0"/>
              <a:t>Xf</a:t>
            </a:r>
            <a:r>
              <a:rPr lang="en-US" b="1" dirty="0" smtClean="0"/>
              <a:t>, </a:t>
            </a:r>
            <a:r>
              <a:rPr lang="en-US" b="1" dirty="0" err="1" smtClean="0"/>
              <a:t>Yf</a:t>
            </a:r>
            <a:r>
              <a:rPr lang="en-US" dirty="0" smtClean="0"/>
              <a:t>, </a:t>
            </a:r>
            <a:r>
              <a:rPr lang="en-US" b="1" dirty="0" err="1" smtClean="0"/>
              <a:t>Zf</a:t>
            </a:r>
            <a:r>
              <a:rPr lang="en-US" b="1" i="1" dirty="0" smtClean="0"/>
              <a:t>,) </a:t>
            </a:r>
            <a:r>
              <a:rPr lang="en-US" dirty="0" smtClean="0"/>
              <a:t>can be represented with the following transformation sequence:</a:t>
            </a:r>
            <a:endParaRPr lang="en-IN" dirty="0"/>
          </a:p>
        </p:txBody>
      </p:sp>
      <p:sp>
        <p:nvSpPr>
          <p:cNvPr id="9219" name="Rectangle 3"/>
          <p:cNvSpPr>
            <a:spLocks noChangeArrowheads="1"/>
          </p:cNvSpPr>
          <p:nvPr/>
        </p:nvSpPr>
        <p:spPr bwMode="auto">
          <a:xfrm>
            <a:off x="914400" y="4267200"/>
            <a:ext cx="7162800" cy="9233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1. Translate the fixed point to the origin.</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2. Scale the object relative to the coordinate origin using Eq. 11-42.</a:t>
            </a:r>
            <a:endParaRPr kumimoji="0" lang="en-US" sz="9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3. Translate the fixed point back to its original position.</a:t>
            </a:r>
            <a:endParaRPr kumimoji="0" lang="en-US" sz="2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Scaling </a:t>
            </a:r>
            <a:endParaRPr lang="en-IN" dirty="0"/>
          </a:p>
        </p:txBody>
      </p:sp>
      <p:pic>
        <p:nvPicPr>
          <p:cNvPr id="80898" name="Picture 2"/>
          <p:cNvPicPr>
            <a:picLocks noGrp="1" noChangeAspect="1" noChangeArrowheads="1"/>
          </p:cNvPicPr>
          <p:nvPr>
            <p:ph idx="1"/>
          </p:nvPr>
        </p:nvPicPr>
        <p:blipFill>
          <a:blip r:embed="rId2" cstate="print"/>
          <a:srcRect/>
          <a:stretch>
            <a:fillRect/>
          </a:stretch>
        </p:blipFill>
        <p:spPr bwMode="auto">
          <a:xfrm>
            <a:off x="533400" y="2514600"/>
            <a:ext cx="8077200" cy="3581400"/>
          </a:xfrm>
          <a:prstGeom prst="rect">
            <a:avLst/>
          </a:prstGeom>
          <a:noFill/>
          <a:ln w="9525">
            <a:noFill/>
            <a:miter lim="800000"/>
            <a:headEnd/>
            <a:tailEnd/>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Visible Surface Detection </a:t>
            </a:r>
            <a:endParaRPr lang="en-IN" dirty="0"/>
          </a:p>
        </p:txBody>
      </p:sp>
      <p:sp>
        <p:nvSpPr>
          <p:cNvPr id="3" name="Content Placeholder 2"/>
          <p:cNvSpPr>
            <a:spLocks noGrp="1"/>
          </p:cNvSpPr>
          <p:nvPr>
            <p:ph idx="1"/>
          </p:nvPr>
        </p:nvSpPr>
        <p:spPr/>
        <p:txBody>
          <a:bodyPr>
            <a:normAutofit/>
          </a:bodyPr>
          <a:lstStyle/>
          <a:p>
            <a:pPr algn="just"/>
            <a:r>
              <a:rPr lang="en-US" dirty="0" smtClean="0"/>
              <a:t>A major consideration in the generation of realistic graphics displays is identifying those parts of a scene that are visible from a chosen viewing position. </a:t>
            </a:r>
          </a:p>
          <a:p>
            <a:pPr algn="just"/>
            <a:r>
              <a:rPr lang="en-US" dirty="0" smtClean="0"/>
              <a:t>Numerous algorithms have been devised for efficient identification of visible objects for different types of applications. </a:t>
            </a:r>
            <a:endParaRPr lang="en-IN" dirty="0" smtClean="0"/>
          </a:p>
          <a:p>
            <a:pPr algn="just"/>
            <a:r>
              <a:rPr lang="en-US" dirty="0" smtClean="0"/>
              <a:t>Some methods require more memory, some involve more processing time, and some apply only to special types of objects. </a:t>
            </a:r>
            <a:endParaRPr lang="en-IN" dirty="0" smtClean="0"/>
          </a:p>
          <a:p>
            <a:pPr algn="just"/>
            <a:endParaRPr lang="en-IN"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4000" dirty="0" smtClean="0"/>
              <a:t>Classification of Visible Surface Detection Algorithms</a:t>
            </a:r>
            <a:endParaRPr lang="en-IN" sz="4000" dirty="0"/>
          </a:p>
        </p:txBody>
      </p:sp>
      <p:sp>
        <p:nvSpPr>
          <p:cNvPr id="3" name="Content Placeholder 2"/>
          <p:cNvSpPr>
            <a:spLocks noGrp="1"/>
          </p:cNvSpPr>
          <p:nvPr>
            <p:ph idx="1"/>
          </p:nvPr>
        </p:nvSpPr>
        <p:spPr/>
        <p:txBody>
          <a:bodyPr>
            <a:normAutofit fontScale="92500"/>
          </a:bodyPr>
          <a:lstStyle/>
          <a:p>
            <a:pPr algn="just"/>
            <a:r>
              <a:rPr lang="en-US" dirty="0" smtClean="0"/>
              <a:t>An </a:t>
            </a:r>
            <a:r>
              <a:rPr lang="en-US" u="sng" dirty="0" smtClean="0"/>
              <a:t>object-space method</a:t>
            </a:r>
            <a:r>
              <a:rPr lang="en-US" dirty="0" smtClean="0"/>
              <a:t> compares objects and parts of objects to each other within the scene definition to determine which surfaces, as a whole, we should label as visible. </a:t>
            </a:r>
            <a:endParaRPr lang="en-IN" dirty="0" smtClean="0"/>
          </a:p>
          <a:p>
            <a:pPr algn="just"/>
            <a:r>
              <a:rPr lang="en-US" dirty="0" smtClean="0"/>
              <a:t>In an </a:t>
            </a:r>
            <a:r>
              <a:rPr lang="en-US" u="sng" dirty="0" smtClean="0"/>
              <a:t>image-space algorithm</a:t>
            </a:r>
            <a:r>
              <a:rPr lang="en-US" dirty="0" smtClean="0"/>
              <a:t>, visibility is decided point by point at each pixel position on the projection plane. Most visible-surface algorithms use image-space methods,  </a:t>
            </a:r>
            <a:endParaRPr lang="en-IN" dirty="0" smtClean="0"/>
          </a:p>
          <a:p>
            <a:pPr algn="just"/>
            <a:r>
              <a:rPr lang="en-US" dirty="0" smtClean="0"/>
              <a:t>Line display algorithms, on the other hand, generally use object-space methods to identify visible lines in wire frame displays, but many image-space visible-surface algorithms can be adapted easily to visible-line detection.</a:t>
            </a:r>
            <a:endParaRPr lang="en-IN" dirty="0" smtClean="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791200"/>
          </a:xfrm>
        </p:spPr>
        <p:txBody>
          <a:bodyPr/>
          <a:lstStyle/>
          <a:p>
            <a:pPr algn="just"/>
            <a:r>
              <a:rPr lang="en-US" dirty="0" smtClean="0"/>
              <a:t>When all coordinate transformations completed, viewport clipping can be performed in normalized coordinates or in device coordinates.</a:t>
            </a:r>
          </a:p>
          <a:p>
            <a:pPr algn="just"/>
            <a:r>
              <a:rPr lang="en-US" dirty="0" smtClean="0"/>
              <a:t>Clipping procedures are of fundamental importance in computer graphics.</a:t>
            </a:r>
          </a:p>
          <a:p>
            <a:pPr algn="just"/>
            <a:r>
              <a:rPr lang="en-US" dirty="0" smtClean="0"/>
              <a:t>They are used not only in viewing transformations, but also in window-manager systems, in painting and drawing packages to eliminate parts of a picture inside or outside of a designated screen area, and in many other applications.</a:t>
            </a:r>
            <a:endParaRPr 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BACK-FACE DETECTION</a:t>
            </a:r>
            <a:endParaRPr lang="en-IN" dirty="0"/>
          </a:p>
        </p:txBody>
      </p:sp>
      <p:sp>
        <p:nvSpPr>
          <p:cNvPr id="3" name="Content Placeholder 2"/>
          <p:cNvSpPr>
            <a:spLocks noGrp="1"/>
          </p:cNvSpPr>
          <p:nvPr>
            <p:ph idx="1"/>
          </p:nvPr>
        </p:nvSpPr>
        <p:spPr/>
        <p:txBody>
          <a:bodyPr>
            <a:normAutofit fontScale="85000" lnSpcReduction="10000"/>
          </a:bodyPr>
          <a:lstStyle/>
          <a:p>
            <a:pPr algn="just"/>
            <a:r>
              <a:rPr lang="en-IN" dirty="0" smtClean="0"/>
              <a:t>The </a:t>
            </a:r>
            <a:r>
              <a:rPr lang="en-IN" smtClean="0"/>
              <a:t>equation </a:t>
            </a:r>
            <a:r>
              <a:rPr lang="en-IN" smtClean="0"/>
              <a:t>for  </a:t>
            </a:r>
            <a:r>
              <a:rPr lang="en-IN" dirty="0" smtClean="0"/>
              <a:t>a plane surface can be expressed in the form:</a:t>
            </a:r>
          </a:p>
          <a:p>
            <a:pPr algn="just">
              <a:buNone/>
            </a:pPr>
            <a:r>
              <a:rPr lang="en-IN" dirty="0" smtClean="0"/>
              <a:t>       			</a:t>
            </a:r>
            <a:r>
              <a:rPr lang="en-IN" i="1" dirty="0" err="1" smtClean="0"/>
              <a:t>Ax</a:t>
            </a:r>
            <a:r>
              <a:rPr lang="en-IN" i="1" dirty="0" smtClean="0"/>
              <a:t> + By + </a:t>
            </a:r>
            <a:r>
              <a:rPr lang="en-IN" i="1" dirty="0" err="1" smtClean="0"/>
              <a:t>Cz</a:t>
            </a:r>
            <a:r>
              <a:rPr lang="en-IN" i="1" dirty="0" smtClean="0"/>
              <a:t> + D </a:t>
            </a:r>
            <a:r>
              <a:rPr lang="en-IN" dirty="0" smtClean="0"/>
              <a:t>= 0 </a:t>
            </a:r>
          </a:p>
          <a:p>
            <a:pPr algn="just">
              <a:buNone/>
            </a:pPr>
            <a:r>
              <a:rPr lang="en-IN" dirty="0" smtClean="0"/>
              <a:t> where (x, y, z) is any point on the plane, and the coefficients A, B, C, D are constants describing the spatial properties of the plane.</a:t>
            </a:r>
          </a:p>
          <a:p>
            <a:pPr algn="just"/>
            <a:r>
              <a:rPr lang="en-US" dirty="0" smtClean="0"/>
              <a:t>A fast and simple </a:t>
            </a:r>
            <a:r>
              <a:rPr lang="en-US" u="sng" dirty="0" smtClean="0"/>
              <a:t>object-space method</a:t>
            </a:r>
            <a:r>
              <a:rPr lang="en-US" dirty="0" smtClean="0"/>
              <a:t> for identifying the </a:t>
            </a:r>
            <a:r>
              <a:rPr lang="en-US" b="1" dirty="0" smtClean="0"/>
              <a:t>back faces</a:t>
            </a:r>
            <a:r>
              <a:rPr lang="en-US" dirty="0" smtClean="0"/>
              <a:t> of a polyhedron is based on the </a:t>
            </a:r>
            <a:r>
              <a:rPr lang="en-US" b="1" dirty="0" smtClean="0"/>
              <a:t>"inside-outside"</a:t>
            </a:r>
            <a:r>
              <a:rPr lang="en-US" dirty="0" smtClean="0"/>
              <a:t> tests. </a:t>
            </a:r>
            <a:endParaRPr lang="en-IN" dirty="0" smtClean="0"/>
          </a:p>
          <a:p>
            <a:pPr algn="just"/>
            <a:r>
              <a:rPr lang="en-US" dirty="0" smtClean="0"/>
              <a:t>A point (x, y, z) is </a:t>
            </a:r>
            <a:r>
              <a:rPr lang="en-US" b="1" dirty="0" smtClean="0"/>
              <a:t>"inside"</a:t>
            </a:r>
            <a:r>
              <a:rPr lang="en-US" dirty="0" smtClean="0"/>
              <a:t> a polygon surface with plane parameters A, B, C, and D if</a:t>
            </a:r>
          </a:p>
          <a:p>
            <a:pPr algn="just">
              <a:buNone/>
            </a:pPr>
            <a:r>
              <a:rPr lang="en-IN" i="1" dirty="0" smtClean="0"/>
              <a:t>				</a:t>
            </a:r>
            <a:r>
              <a:rPr lang="en-IN" i="1" dirty="0" err="1" smtClean="0"/>
              <a:t>Ax</a:t>
            </a:r>
            <a:r>
              <a:rPr lang="en-IN" i="1" dirty="0" smtClean="0"/>
              <a:t> + By + </a:t>
            </a:r>
            <a:r>
              <a:rPr lang="en-IN" i="1" dirty="0" err="1" smtClean="0"/>
              <a:t>Cz</a:t>
            </a:r>
            <a:r>
              <a:rPr lang="en-IN" i="1" dirty="0" smtClean="0"/>
              <a:t> + D &lt;</a:t>
            </a:r>
            <a:r>
              <a:rPr lang="en-IN" dirty="0" smtClean="0"/>
              <a:t> 0</a:t>
            </a:r>
          </a:p>
          <a:p>
            <a:pPr algn="just"/>
            <a:r>
              <a:rPr lang="en-US" dirty="0" smtClean="0"/>
              <a:t>When an inside point is along the line of sight to the surface, the polygon must be a back face.</a:t>
            </a:r>
            <a:endParaRPr lang="en-IN" dirty="0" smtClean="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838200"/>
          </a:xfrm>
        </p:spPr>
        <p:txBody>
          <a:bodyPr>
            <a:normAutofit/>
          </a:bodyPr>
          <a:lstStyle/>
          <a:p>
            <a:r>
              <a:rPr lang="en-IN" sz="3600" dirty="0" smtClean="0"/>
              <a:t>DEPTH-BUFFER/Z-BUFFER METHOD</a:t>
            </a:r>
            <a:endParaRPr lang="en-IN" sz="3600" dirty="0"/>
          </a:p>
        </p:txBody>
      </p:sp>
      <p:sp>
        <p:nvSpPr>
          <p:cNvPr id="3" name="Content Placeholder 2"/>
          <p:cNvSpPr>
            <a:spLocks noGrp="1"/>
          </p:cNvSpPr>
          <p:nvPr>
            <p:ph idx="1"/>
          </p:nvPr>
        </p:nvSpPr>
        <p:spPr/>
        <p:txBody>
          <a:bodyPr>
            <a:normAutofit lnSpcReduction="10000"/>
          </a:bodyPr>
          <a:lstStyle/>
          <a:p>
            <a:pPr algn="just"/>
            <a:r>
              <a:rPr lang="en-US" dirty="0" smtClean="0"/>
              <a:t>A commonly used </a:t>
            </a:r>
            <a:r>
              <a:rPr lang="en-US" u="sng" dirty="0" smtClean="0"/>
              <a:t>image-space approach </a:t>
            </a:r>
            <a:r>
              <a:rPr lang="en-US" dirty="0" smtClean="0"/>
              <a:t>to detecting visible surfaces is the depth-buffer method, which compares surface depths at each pixel position on the projection plane.</a:t>
            </a:r>
          </a:p>
          <a:p>
            <a:pPr algn="just"/>
            <a:r>
              <a:rPr lang="en-US" dirty="0" smtClean="0"/>
              <a:t>This procedure is also referred to as the z-buffer method, since object depth is usually measured from the view plane along the z axis of a viewing system.</a:t>
            </a:r>
          </a:p>
          <a:p>
            <a:pPr algn="just"/>
            <a:r>
              <a:rPr lang="en-US" dirty="0" smtClean="0"/>
              <a:t>Each surface of a scene is processed separately, one point at a time across the surface.</a:t>
            </a:r>
          </a:p>
          <a:p>
            <a:pPr algn="just"/>
            <a:r>
              <a:rPr lang="en-US" dirty="0" smtClean="0"/>
              <a:t>For each pixel position (x, y) on the view plane, object depths can be compared by comparing z values.</a:t>
            </a:r>
            <a:endParaRPr lang="en-IN"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a:bodyPr>
          <a:lstStyle/>
          <a:p>
            <a:r>
              <a:rPr lang="en-IN" sz="3600" dirty="0" smtClean="0">
                <a:solidFill>
                  <a:srgbClr val="04617B"/>
                </a:solidFill>
              </a:rPr>
              <a:t>DEPTH-BUFFER/Z-BUFFER METHOD</a:t>
            </a:r>
            <a:endParaRPr lang="en-IN" dirty="0"/>
          </a:p>
        </p:txBody>
      </p:sp>
      <p:sp>
        <p:nvSpPr>
          <p:cNvPr id="3" name="Content Placeholder 2"/>
          <p:cNvSpPr>
            <a:spLocks noGrp="1"/>
          </p:cNvSpPr>
          <p:nvPr>
            <p:ph idx="1"/>
          </p:nvPr>
        </p:nvSpPr>
        <p:spPr/>
        <p:txBody>
          <a:bodyPr/>
          <a:lstStyle/>
          <a:p>
            <a:r>
              <a:rPr lang="en-US" sz="2400" dirty="0" smtClean="0"/>
              <a:t>Following figure shows three surfaces at varying distances along the orthographic projection line from position (</a:t>
            </a:r>
            <a:r>
              <a:rPr lang="en-US" sz="2400" dirty="0" err="1" smtClean="0"/>
              <a:t>x,y</a:t>
            </a:r>
            <a:r>
              <a:rPr lang="en-US" sz="2400" dirty="0" smtClean="0"/>
              <a:t> ) in a view plane taken as the </a:t>
            </a:r>
            <a:r>
              <a:rPr lang="en-US" sz="2400" dirty="0" err="1" smtClean="0"/>
              <a:t>XvYv</a:t>
            </a:r>
            <a:r>
              <a:rPr lang="en-US" sz="2400" dirty="0" smtClean="0"/>
              <a:t> plane.</a:t>
            </a:r>
          </a:p>
          <a:p>
            <a:r>
              <a:rPr lang="en-US" sz="2400" dirty="0" smtClean="0"/>
              <a:t>Surface S1, is closest at this position, so its surface intensity value at (x, y) is saved.</a:t>
            </a:r>
            <a:endParaRPr lang="en-IN" sz="2400" dirty="0" smtClean="0"/>
          </a:p>
          <a:p>
            <a:pPr>
              <a:buNone/>
            </a:pPr>
            <a:endParaRPr lang="en-IN" dirty="0"/>
          </a:p>
        </p:txBody>
      </p:sp>
      <p:pic>
        <p:nvPicPr>
          <p:cNvPr id="1027" name="Picture 3"/>
          <p:cNvPicPr>
            <a:picLocks noChangeAspect="1" noChangeArrowheads="1"/>
          </p:cNvPicPr>
          <p:nvPr/>
        </p:nvPicPr>
        <p:blipFill>
          <a:blip r:embed="rId2" cstate="print"/>
          <a:srcRect/>
          <a:stretch>
            <a:fillRect/>
          </a:stretch>
        </p:blipFill>
        <p:spPr bwMode="auto">
          <a:xfrm>
            <a:off x="223838" y="3962401"/>
            <a:ext cx="8696325" cy="2362200"/>
          </a:xfrm>
          <a:prstGeom prst="rect">
            <a:avLst/>
          </a:prstGeom>
          <a:noFill/>
          <a:ln w="9525">
            <a:noFill/>
            <a:miter lim="800000"/>
            <a:headEnd/>
            <a:tailEnd/>
          </a:ln>
          <a:effec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a:bodyPr>
          <a:lstStyle/>
          <a:p>
            <a:r>
              <a:rPr lang="en-IN" sz="3600" dirty="0" smtClean="0">
                <a:solidFill>
                  <a:srgbClr val="04617B"/>
                </a:solidFill>
              </a:rPr>
              <a:t>DEPTH-BUFFER/Z-BUFFER METHOD</a:t>
            </a:r>
            <a:endParaRPr lang="en-IN" dirty="0"/>
          </a:p>
        </p:txBody>
      </p:sp>
      <p:sp>
        <p:nvSpPr>
          <p:cNvPr id="3" name="Content Placeholder 2"/>
          <p:cNvSpPr>
            <a:spLocks noGrp="1"/>
          </p:cNvSpPr>
          <p:nvPr>
            <p:ph idx="1"/>
          </p:nvPr>
        </p:nvSpPr>
        <p:spPr/>
        <p:txBody>
          <a:bodyPr/>
          <a:lstStyle/>
          <a:p>
            <a:r>
              <a:rPr lang="en-IN" dirty="0" smtClean="0"/>
              <a:t>As implied by the name of this method, two </a:t>
            </a:r>
            <a:r>
              <a:rPr lang="en-IN" dirty="0" err="1" smtClean="0"/>
              <a:t>buffere</a:t>
            </a:r>
            <a:r>
              <a:rPr lang="en-IN" dirty="0" smtClean="0"/>
              <a:t> areas are required:</a:t>
            </a:r>
          </a:p>
          <a:p>
            <a:pPr marL="514350" indent="-514350">
              <a:buFont typeface="+mj-lt"/>
              <a:buAutoNum type="arabicPeriod"/>
            </a:pPr>
            <a:r>
              <a:rPr lang="en-IN" dirty="0" smtClean="0"/>
              <a:t>A depth buffer is used to store depth values for each (</a:t>
            </a:r>
            <a:r>
              <a:rPr lang="en-IN" dirty="0" err="1" smtClean="0"/>
              <a:t>x,y</a:t>
            </a:r>
            <a:r>
              <a:rPr lang="en-IN" dirty="0" smtClean="0"/>
              <a:t>) position as surfaces are processed, and</a:t>
            </a:r>
          </a:p>
          <a:p>
            <a:pPr marL="514350" indent="-514350">
              <a:buFont typeface="+mj-lt"/>
              <a:buAutoNum type="arabicPeriod"/>
            </a:pPr>
            <a:r>
              <a:rPr lang="en-IN" dirty="0" smtClean="0"/>
              <a:t>The refresh buffer stores the intensity values for each position</a:t>
            </a:r>
          </a:p>
          <a:p>
            <a:pPr marL="514350" indent="-514350"/>
            <a:r>
              <a:rPr lang="en-IN" dirty="0" smtClean="0"/>
              <a:t>Initially, all positions in the depth buffer are set t0 0(minimum depth).</a:t>
            </a:r>
          </a:p>
          <a:p>
            <a:pPr marL="514350" indent="-514350"/>
            <a:r>
              <a:rPr lang="en-IN" dirty="0" smtClean="0"/>
              <a:t>The refresh buffer is initialized to the background intensity.</a:t>
            </a:r>
          </a:p>
          <a:p>
            <a:endParaRPr lang="en-IN"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67512"/>
          </a:xfrm>
        </p:spPr>
        <p:txBody>
          <a:bodyPr>
            <a:normAutofit/>
          </a:bodyPr>
          <a:lstStyle/>
          <a:p>
            <a:r>
              <a:rPr lang="en-IN" sz="3600" dirty="0" smtClean="0">
                <a:solidFill>
                  <a:srgbClr val="04617B"/>
                </a:solidFill>
              </a:rPr>
              <a:t>DEPTH-BUFFER/Z-BUFFER METHOD</a:t>
            </a:r>
            <a:endParaRPr lang="en-IN" dirty="0"/>
          </a:p>
        </p:txBody>
      </p:sp>
      <p:sp>
        <p:nvSpPr>
          <p:cNvPr id="3" name="Content Placeholder 2"/>
          <p:cNvSpPr>
            <a:spLocks noGrp="1"/>
          </p:cNvSpPr>
          <p:nvPr>
            <p:ph idx="1"/>
          </p:nvPr>
        </p:nvSpPr>
        <p:spPr>
          <a:xfrm>
            <a:off x="381000" y="1371600"/>
            <a:ext cx="8229600" cy="4389120"/>
          </a:xfrm>
        </p:spPr>
        <p:txBody>
          <a:bodyPr/>
          <a:lstStyle/>
          <a:p>
            <a:r>
              <a:rPr lang="en-IN" sz="2400" dirty="0" smtClean="0"/>
              <a:t>Each surface listed in the polygon tables is then processed, one scan line at a time, calculating the depth (z value) at each (</a:t>
            </a:r>
            <a:r>
              <a:rPr lang="en-IN" sz="2400" dirty="0" err="1" smtClean="0"/>
              <a:t>x,y</a:t>
            </a:r>
            <a:r>
              <a:rPr lang="en-IN" sz="2400" dirty="0" smtClean="0"/>
              <a:t>) pixel position.</a:t>
            </a:r>
          </a:p>
          <a:p>
            <a:r>
              <a:rPr lang="en-IN" sz="2400" dirty="0" smtClean="0"/>
              <a:t>The calculated depth is compared to the value previously stored in the depth buffer is at that position.</a:t>
            </a:r>
          </a:p>
          <a:p>
            <a:r>
              <a:rPr lang="en-IN" sz="2400" dirty="0" smtClean="0"/>
              <a:t>If the calculated depth is greater than the value stored in the depth buffer, the new depth value is stored, and the surface intensity at that position is determined and placed in the same </a:t>
            </a:r>
            <a:r>
              <a:rPr lang="en-IN" sz="2400" dirty="0" err="1" smtClean="0"/>
              <a:t>x,y</a:t>
            </a:r>
            <a:r>
              <a:rPr lang="en-IN" sz="2400" dirty="0" smtClean="0"/>
              <a:t> location in the refresh buffer.</a:t>
            </a:r>
          </a:p>
          <a:p>
            <a:pPr>
              <a:buNone/>
            </a:pPr>
            <a:endParaRPr lang="en-IN" dirty="0"/>
          </a:p>
        </p:txBody>
      </p:sp>
      <p:pic>
        <p:nvPicPr>
          <p:cNvPr id="4" name="Picture 3"/>
          <p:cNvPicPr>
            <a:picLocks noChangeAspect="1" noChangeArrowheads="1"/>
          </p:cNvPicPr>
          <p:nvPr/>
        </p:nvPicPr>
        <p:blipFill>
          <a:blip r:embed="rId2" cstate="print"/>
          <a:srcRect/>
          <a:stretch>
            <a:fillRect/>
          </a:stretch>
        </p:blipFill>
        <p:spPr bwMode="auto">
          <a:xfrm>
            <a:off x="457200" y="4953000"/>
            <a:ext cx="8001000" cy="1447800"/>
          </a:xfrm>
          <a:prstGeom prst="rect">
            <a:avLst/>
          </a:prstGeom>
          <a:noFill/>
          <a:ln w="9525">
            <a:noFill/>
            <a:miter lim="800000"/>
            <a:headEnd/>
            <a:tailEnd/>
          </a:ln>
          <a:effec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90600"/>
          </a:xfrm>
        </p:spPr>
        <p:txBody>
          <a:bodyPr>
            <a:noAutofit/>
          </a:bodyPr>
          <a:lstStyle/>
          <a:p>
            <a:r>
              <a:rPr lang="en-IN" sz="3600" dirty="0" smtClean="0"/>
              <a:t>Steps of Z-Buffer Algorithm</a:t>
            </a:r>
            <a:endParaRPr lang="en-IN" sz="3600" dirty="0"/>
          </a:p>
        </p:txBody>
      </p:sp>
      <p:sp>
        <p:nvSpPr>
          <p:cNvPr id="3" name="Content Placeholder 2"/>
          <p:cNvSpPr>
            <a:spLocks noGrp="1"/>
          </p:cNvSpPr>
          <p:nvPr>
            <p:ph idx="1"/>
          </p:nvPr>
        </p:nvSpPr>
        <p:spPr/>
        <p:txBody>
          <a:bodyPr/>
          <a:lstStyle/>
          <a:p>
            <a:endParaRPr lang="en-IN" dirty="0"/>
          </a:p>
        </p:txBody>
      </p:sp>
      <p:pic>
        <p:nvPicPr>
          <p:cNvPr id="2050" name="Picture 2"/>
          <p:cNvPicPr>
            <a:picLocks noChangeAspect="1" noChangeArrowheads="1"/>
          </p:cNvPicPr>
          <p:nvPr/>
        </p:nvPicPr>
        <p:blipFill>
          <a:blip r:embed="rId2" cstate="print"/>
          <a:srcRect/>
          <a:stretch>
            <a:fillRect/>
          </a:stretch>
        </p:blipFill>
        <p:spPr bwMode="auto">
          <a:xfrm>
            <a:off x="457200" y="1905000"/>
            <a:ext cx="8229599" cy="4495800"/>
          </a:xfrm>
          <a:prstGeom prst="rect">
            <a:avLst/>
          </a:prstGeom>
          <a:noFill/>
          <a:ln w="9525">
            <a:noFill/>
            <a:miter lim="800000"/>
            <a:headEnd/>
            <a:tailEnd/>
          </a:ln>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96112"/>
          </a:xfrm>
        </p:spPr>
        <p:txBody>
          <a:bodyPr/>
          <a:lstStyle/>
          <a:p>
            <a:r>
              <a:rPr lang="en-IN" dirty="0" smtClean="0"/>
              <a:t>3D Transformation Pipeline</a:t>
            </a:r>
            <a:endParaRPr lang="en-IN" dirty="0"/>
          </a:p>
        </p:txBody>
      </p:sp>
      <p:pic>
        <p:nvPicPr>
          <p:cNvPr id="3074" name="Picture 2" descr="\\172.16.40.100\staff\common\Hardik\dipti\3dvp.jpg"/>
          <p:cNvPicPr>
            <a:picLocks noGrp="1" noChangeAspect="1" noChangeArrowheads="1"/>
          </p:cNvPicPr>
          <p:nvPr>
            <p:ph idx="1"/>
          </p:nvPr>
        </p:nvPicPr>
        <p:blipFill>
          <a:blip r:embed="rId2" cstate="print"/>
          <a:srcRect/>
          <a:stretch>
            <a:fillRect/>
          </a:stretch>
        </p:blipFill>
        <p:spPr bwMode="auto">
          <a:xfrm>
            <a:off x="381000" y="1935163"/>
            <a:ext cx="8382000" cy="4389437"/>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Window-To-Viewport Coordinate Transformation</a:t>
            </a:r>
            <a:endParaRPr lang="en-US" sz="4000" dirty="0"/>
          </a:p>
        </p:txBody>
      </p:sp>
      <p:sp>
        <p:nvSpPr>
          <p:cNvPr id="3" name="Content Placeholder 2"/>
          <p:cNvSpPr>
            <a:spLocks noGrp="1"/>
          </p:cNvSpPr>
          <p:nvPr>
            <p:ph idx="1"/>
          </p:nvPr>
        </p:nvSpPr>
        <p:spPr/>
        <p:txBody>
          <a:bodyPr/>
          <a:lstStyle/>
          <a:p>
            <a:r>
              <a:rPr lang="en-US" dirty="0" smtClean="0"/>
              <a:t>Once object descriptions have been transferred to the viewing reference frame, we choose the window extents in viewing coordinates and select the viewport limits in normalized coordinates as shown in following figure.</a:t>
            </a:r>
          </a:p>
          <a:p>
            <a:r>
              <a:rPr lang="en-US" dirty="0" smtClean="0"/>
              <a:t>Object descriptions are then transferred to normalized device coordinates.</a:t>
            </a:r>
          </a:p>
          <a:p>
            <a:r>
              <a:rPr lang="en-US" dirty="0" smtClean="0"/>
              <a:t>We do this using a transformation that maintains the same relative placement of objects in normalized space as they had in viewing coordinates.</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im3.JPG"/>
          <p:cNvPicPr>
            <a:picLocks noGrp="1" noChangeAspect="1"/>
          </p:cNvPicPr>
          <p:nvPr>
            <p:ph idx="1"/>
          </p:nvPr>
        </p:nvPicPr>
        <p:blipFill>
          <a:blip r:embed="rId2" cstate="print"/>
          <a:stretch>
            <a:fillRect/>
          </a:stretch>
        </p:blipFill>
        <p:spPr>
          <a:xfrm>
            <a:off x="838200" y="914400"/>
            <a:ext cx="7620000" cy="5029200"/>
          </a:xfrm>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1089</TotalTime>
  <Words>4204</Words>
  <Application>Microsoft Office PowerPoint</Application>
  <PresentationFormat>On-screen Show (4:3)</PresentationFormat>
  <Paragraphs>276</Paragraphs>
  <Slides>76</Slides>
  <Notes>0</Notes>
  <HiddenSlides>0</HiddenSlides>
  <MMClips>0</MMClips>
  <ScaleCrop>false</ScaleCrop>
  <HeadingPairs>
    <vt:vector size="4" baseType="variant">
      <vt:variant>
        <vt:lpstr>Theme</vt:lpstr>
      </vt:variant>
      <vt:variant>
        <vt:i4>1</vt:i4>
      </vt:variant>
      <vt:variant>
        <vt:lpstr>Slide Titles</vt:lpstr>
      </vt:variant>
      <vt:variant>
        <vt:i4>76</vt:i4>
      </vt:variant>
    </vt:vector>
  </HeadingPairs>
  <TitlesOfParts>
    <vt:vector size="77" baseType="lpstr">
      <vt:lpstr>Flow</vt:lpstr>
      <vt:lpstr>Clipping and 3D object representation Concepts</vt:lpstr>
      <vt:lpstr>The Viewing Pipeline</vt:lpstr>
      <vt:lpstr>Slide 3</vt:lpstr>
      <vt:lpstr>Slide 4</vt:lpstr>
      <vt:lpstr>Slide 5</vt:lpstr>
      <vt:lpstr>Slide 6</vt:lpstr>
      <vt:lpstr>Slide 7</vt:lpstr>
      <vt:lpstr>Window-To-Viewport Coordinate Transformation</vt:lpstr>
      <vt:lpstr>Slide 9</vt:lpstr>
      <vt:lpstr>Slide 10</vt:lpstr>
      <vt:lpstr>Slide 11</vt:lpstr>
      <vt:lpstr>Slide 12</vt:lpstr>
      <vt:lpstr>Slide 13</vt:lpstr>
      <vt:lpstr>Clipping Operations</vt:lpstr>
      <vt:lpstr>Point Clipping</vt:lpstr>
      <vt:lpstr>Line Clipping</vt:lpstr>
      <vt:lpstr>Slide 17</vt:lpstr>
      <vt:lpstr>Slide 18</vt:lpstr>
      <vt:lpstr>Cohen-Sutherland Line Clipping</vt:lpstr>
      <vt:lpstr>Slide 20</vt:lpstr>
      <vt:lpstr>Slide 21</vt:lpstr>
      <vt:lpstr>Slide 22</vt:lpstr>
      <vt:lpstr>Polygon Clipping</vt:lpstr>
      <vt:lpstr>Slide 24</vt:lpstr>
      <vt:lpstr>Sutherland-Hodgeman Polygon Clipping</vt:lpstr>
      <vt:lpstr>Slide 26</vt:lpstr>
      <vt:lpstr>Slide 27</vt:lpstr>
      <vt:lpstr>Slide 28</vt:lpstr>
      <vt:lpstr>Slide 29</vt:lpstr>
      <vt:lpstr>Weiler-Atherton Polygon Clipping</vt:lpstr>
      <vt:lpstr>Slide 31</vt:lpstr>
      <vt:lpstr>Curve Clipping</vt:lpstr>
      <vt:lpstr>Slide 33</vt:lpstr>
      <vt:lpstr>Text Clipping</vt:lpstr>
      <vt:lpstr>Slide 35</vt:lpstr>
      <vt:lpstr>Slide 36</vt:lpstr>
      <vt:lpstr>Exterior Clipping</vt:lpstr>
      <vt:lpstr>Three Dimensional Concepts</vt:lpstr>
      <vt:lpstr>Slide 39</vt:lpstr>
      <vt:lpstr>Slide 40</vt:lpstr>
      <vt:lpstr>Parallel Projection</vt:lpstr>
      <vt:lpstr>Slide 42</vt:lpstr>
      <vt:lpstr>Perspective Projection</vt:lpstr>
      <vt:lpstr>Depth Cueing </vt:lpstr>
      <vt:lpstr>Slide 45</vt:lpstr>
      <vt:lpstr>Visible Line and Surface Identification</vt:lpstr>
      <vt:lpstr>Surface Rendering</vt:lpstr>
      <vt:lpstr>Three Dimensional Object Representations</vt:lpstr>
      <vt:lpstr>Polygon Surfaces</vt:lpstr>
      <vt:lpstr>Slide 50</vt:lpstr>
      <vt:lpstr>Slide 51</vt:lpstr>
      <vt:lpstr>Curved Lines and Surfaces</vt:lpstr>
      <vt:lpstr>Quadric Surfaces</vt:lpstr>
      <vt:lpstr>Blobby Objects</vt:lpstr>
      <vt:lpstr>Spline Representations</vt:lpstr>
      <vt:lpstr>    3-D Transformations</vt:lpstr>
      <vt:lpstr>Translation </vt:lpstr>
      <vt:lpstr>Rotation </vt:lpstr>
      <vt:lpstr>Rotation</vt:lpstr>
      <vt:lpstr>Rotation </vt:lpstr>
      <vt:lpstr>Rotation </vt:lpstr>
      <vt:lpstr>Rotation </vt:lpstr>
      <vt:lpstr>Rotation</vt:lpstr>
      <vt:lpstr>Rotation</vt:lpstr>
      <vt:lpstr>Scaling </vt:lpstr>
      <vt:lpstr>Scaling </vt:lpstr>
      <vt:lpstr>Scaling </vt:lpstr>
      <vt:lpstr>Visible Surface Detection </vt:lpstr>
      <vt:lpstr>Classification of Visible Surface Detection Algorithms</vt:lpstr>
      <vt:lpstr>BACK-FACE DETECTION</vt:lpstr>
      <vt:lpstr>DEPTH-BUFFER/Z-BUFFER METHOD</vt:lpstr>
      <vt:lpstr>DEPTH-BUFFER/Z-BUFFER METHOD</vt:lpstr>
      <vt:lpstr>DEPTH-BUFFER/Z-BUFFER METHOD</vt:lpstr>
      <vt:lpstr>DEPTH-BUFFER/Z-BUFFER METHOD</vt:lpstr>
      <vt:lpstr>Steps of Z-Buffer Algorithm</vt:lpstr>
      <vt:lpstr>3D Transformation Pipeline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Clipping and 3D object representation Concepts</dc:title>
  <dc:creator>Administrator</dc:creator>
  <cp:lastModifiedBy>DJ</cp:lastModifiedBy>
  <cp:revision>83</cp:revision>
  <dcterms:created xsi:type="dcterms:W3CDTF">2010-10-12T18:47:11Z</dcterms:created>
  <dcterms:modified xsi:type="dcterms:W3CDTF">2017-11-11T19:12:19Z</dcterms:modified>
</cp:coreProperties>
</file>